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78" r:id="rId4"/>
  </p:sldMasterIdLst>
  <p:notesMasterIdLst>
    <p:notesMasterId r:id="rId29"/>
  </p:notesMasterIdLst>
  <p:sldIdLst>
    <p:sldId id="348" r:id="rId5"/>
    <p:sldId id="368" r:id="rId6"/>
    <p:sldId id="266" r:id="rId7"/>
    <p:sldId id="369" r:id="rId8"/>
    <p:sldId id="364" r:id="rId9"/>
    <p:sldId id="301" r:id="rId10"/>
    <p:sldId id="355" r:id="rId11"/>
    <p:sldId id="274" r:id="rId12"/>
    <p:sldId id="275" r:id="rId13"/>
    <p:sldId id="273" r:id="rId14"/>
    <p:sldId id="495" r:id="rId15"/>
    <p:sldId id="496" r:id="rId16"/>
    <p:sldId id="381" r:id="rId17"/>
    <p:sldId id="382" r:id="rId18"/>
    <p:sldId id="372" r:id="rId19"/>
    <p:sldId id="497" r:id="rId20"/>
    <p:sldId id="261" r:id="rId21"/>
    <p:sldId id="494" r:id="rId22"/>
    <p:sldId id="498" r:id="rId23"/>
    <p:sldId id="499" r:id="rId24"/>
    <p:sldId id="500" r:id="rId25"/>
    <p:sldId id="501" r:id="rId26"/>
    <p:sldId id="386" r:id="rId27"/>
    <p:sldId id="491"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274"/>
            <p14:sldId id="275"/>
            <p14:sldId id="273"/>
          </p14:sldIdLst>
        </p14:section>
        <p14:section name="Talk Tasks and CfUs" id="{4C9413DB-D0EA-4B28-BCAD-DF427EF851DC}">
          <p14:sldIdLst>
            <p14:sldId id="495"/>
            <p14:sldId id="496"/>
            <p14:sldId id="381"/>
            <p14:sldId id="382"/>
          </p14:sldIdLst>
        </p14:section>
        <p14:section name="IP/Activity section" id="{7BE6C088-FF53-8841-BAB4-205CA899FCE1}">
          <p14:sldIdLst>
            <p14:sldId id="372"/>
            <p14:sldId id="497"/>
            <p14:sldId id="261"/>
            <p14:sldId id="494"/>
            <p14:sldId id="498"/>
            <p14:sldId id="499"/>
            <p14:sldId id="500"/>
            <p14:sldId id="501"/>
            <p14:sldId id="386"/>
            <p14:sldId id="49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658"/>
    <p:restoredTop sz="82447" autoAdjust="0"/>
  </p:normalViewPr>
  <p:slideViewPr>
    <p:cSldViewPr snapToGrid="0">
      <p:cViewPr>
        <p:scale>
          <a:sx n="70" d="100"/>
          <a:sy n="70" d="100"/>
        </p:scale>
        <p:origin x="1368" y="576"/>
      </p:cViewPr>
      <p:guideLst/>
    </p:cSldViewPr>
  </p:slideViewPr>
  <p:notesTextViewPr>
    <p:cViewPr>
      <p:scale>
        <a:sx n="1" d="1"/>
        <a:sy n="1" d="1"/>
      </p:scale>
      <p:origin x="0" y="-210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8" Type="http://schemas.openxmlformats.org/officeDocument/2006/relationships/slide" Target="slides/slide4.xml"/><Relationship Id="rId7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atoms of each different element have a different mass. This is because they contain different numbers of protons and neutrons.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For example, lead atoms are heavier (have a greater mass) than carbon atoms.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baseline="0" dirty="0"/>
              <a:t>Why?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baseline="0" dirty="0"/>
              <a:t>Lead atoms contain many more protons and neutrons.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dirty="0"/>
              <a:t>So would 100 g of lead contain the same number of atoms as 100 g of carbon?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No, there would be fewer lead atoms than carbon atoms, because each lead atom has a greater mass so there would be fewer of them needed to produce a mass of 1 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We can think about this with other things in real life: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Imagine you have mini mars bars and full size mars bars. </a:t>
            </a:r>
            <a:r>
              <a:rPr lang="en-GB" b="1" i="0" baseline="0" dirty="0"/>
              <a:t>This can be worth actually demonstrating. </a:t>
            </a:r>
            <a:endParaRPr lang="en-GB"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dirty="0"/>
              <a:t>So would 100 g of normal mars bars contain the same number of bars as 100 g of mini mars bars?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No, there would be fewer full sized mars bars, because each full mars bar has a greater mass so there would be fewer of them needed to produce a mass of 100 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Would 1 mol of lead contain the same number of atoms as 1 mol of carbon? Why?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Yes. 1 mole of any substance always contains 6.02 x 10</a:t>
            </a:r>
            <a:r>
              <a:rPr lang="en-GB" b="1" i="1" baseline="30000" dirty="0"/>
              <a:t>23</a:t>
            </a:r>
            <a:r>
              <a:rPr lang="en-GB" b="1" i="1" dirty="0"/>
              <a:t> particles.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Many students do not understand the concept of particle mass – that different elements have atoms with different masses. Therefore 1 g of one substance will have a different number of atoms in it than 1 g of another substance.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err="1"/>
              <a:t>CC@https</a:t>
            </a:r>
            <a:r>
              <a:rPr lang="en-GB" baseline="0" dirty="0"/>
              <a:t>://</a:t>
            </a:r>
            <a:r>
              <a:rPr lang="en-GB" baseline="0" dirty="0" err="1"/>
              <a:t>commons.wikimedia.org</a:t>
            </a:r>
            <a:r>
              <a:rPr lang="en-GB" baseline="0" dirty="0"/>
              <a:t>/wiki/File:Stylised_atom_with_three_Bohr_model_orbits_and_stylised_nucleus_(</a:t>
            </a:r>
            <a:r>
              <a:rPr lang="en-GB" baseline="0" dirty="0" err="1"/>
              <a:t>with_marks</a:t>
            </a:r>
            <a:r>
              <a:rPr lang="en-GB" baseline="0" dirty="0"/>
              <a:t>).</a:t>
            </a:r>
            <a:r>
              <a:rPr lang="en-GB" baseline="0" dirty="0" err="1"/>
              <a:t>svg</a:t>
            </a:r>
            <a:endParaRPr lang="en-GB" baseline="0"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pupils explaining chemical equations in terms of moles. For added stretch you may want to give pupils the unbalanced equation first.</a:t>
            </a:r>
          </a:p>
          <a:p>
            <a:r>
              <a:rPr lang="en-US" dirty="0"/>
              <a:t>Listen to the way pupils describe the reaction to draw out any issues around their language. You may also want to get pupils thinking about the difference between this equation in molecules and moles (1 molecule of oxygen reacts with 2 molecules of hydrogen to produce a molecule of water, but in reality, it would be extremely rare for just a couple of molecules to be involved, hence why we use moles). </a:t>
            </a:r>
          </a:p>
          <a:p>
            <a:endParaRPr lang="en-US" dirty="0"/>
          </a:p>
          <a:p>
            <a:r>
              <a:rPr lang="en-US" dirty="0"/>
              <a:t>1 mole of oxygen reacts with 2 moles of hydrogen to produce 2 moles of water. </a:t>
            </a:r>
          </a:p>
          <a:p>
            <a:endParaRPr lang="en-US"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7566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check</a:t>
            </a:r>
            <a:r>
              <a:rPr lang="en-GB" baseline="0"/>
              <a:t> that key knowledge from the introduce phase has been learnt and understood.     </a:t>
            </a:r>
            <a:endParaRPr lang="en-GB"/>
          </a:p>
          <a:p>
            <a:endParaRPr lang="en-GB"/>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7879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There are many ‘mole day’ activities which can be found with a quick internet search, converting recipes is a typical one. </a:t>
            </a:r>
            <a:r>
              <a:rPr lang="en-GB" b="1" baseline="0" dirty="0"/>
              <a:t>Mole day is 23</a:t>
            </a:r>
            <a:r>
              <a:rPr lang="en-GB" b="1" baseline="30000" dirty="0"/>
              <a:t>rd</a:t>
            </a:r>
            <a:r>
              <a:rPr lang="en-GB" b="1" baseline="0" dirty="0"/>
              <a:t> October between 6.02am and 6.02pm </a:t>
            </a:r>
            <a:r>
              <a:rPr lang="en-GB" sz="1200" b="0" i="0" u="none" strike="noStrike" kern="1200" dirty="0">
                <a:solidFill>
                  <a:schemeClr val="tx1"/>
                </a:solidFill>
                <a:effectLst/>
                <a:latin typeface="+mn-lt"/>
                <a:ea typeface="+mn-ea"/>
                <a:cs typeface="+mn-cs"/>
              </a:rPr>
              <a:t>making the date 6:02 10/23 in the American style of writing dates. (can also be celebrated on June 2 or February 6 from 10.23am to 10.23pm. </a:t>
            </a:r>
          </a:p>
          <a:p>
            <a:endParaRPr lang="en-GB" sz="1200" b="0" i="0" u="none" strike="noStrike" kern="1200" baseline="0" dirty="0">
              <a:solidFill>
                <a:schemeClr val="tx1"/>
              </a:solidFill>
              <a:effectLst/>
              <a:latin typeface="+mn-lt"/>
              <a:ea typeface="+mn-ea"/>
              <a:cs typeface="+mn-cs"/>
            </a:endParaRPr>
          </a:p>
          <a:p>
            <a:endParaRPr lang="en-GB" sz="1200" b="0" i="0" u="none" strike="noStrike" kern="1200" baseline="0" dirty="0">
              <a:solidFill>
                <a:schemeClr val="tx1"/>
              </a:solidFill>
              <a:effectLst/>
              <a:latin typeface="+mn-lt"/>
              <a:ea typeface="+mn-ea"/>
              <a:cs typeface="+mn-cs"/>
            </a:endParaRPr>
          </a:p>
          <a:p>
            <a:endParaRPr lang="en-GB" sz="2400" dirty="0">
              <a:latin typeface="Century Gothic" panose="020B0502020202020204" pitchFamily="34" charset="0"/>
            </a:endParaRPr>
          </a:p>
          <a:p>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18358137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64977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in 8f, many students will try and just use the relative atomic mass of oxygen, rather than the relative formula mass of the diatomic oxygen molecule.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180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Calculate the relative formula mass of sulfur dioxide (SO</a:t>
            </a:r>
            <a:r>
              <a:rPr lang="en-GB" sz="1200" b="0" i="0" u="none" strike="noStrike" cap="none" baseline="-25000" dirty="0">
                <a:solidFill>
                  <a:srgbClr val="1F3864"/>
                </a:solidFill>
                <a:latin typeface="Century Gothic"/>
                <a:ea typeface="Century Gothic"/>
                <a:cs typeface="Century Gothic"/>
                <a:sym typeface="Century Gothic"/>
              </a:rPr>
              <a:t>2</a:t>
            </a:r>
            <a:r>
              <a:rPr lang="en-GB" sz="1200" b="0" i="0" u="none" strike="noStrike" cap="none" dirty="0">
                <a:solidFill>
                  <a:srgbClr val="1F3864"/>
                </a:solidFill>
                <a:latin typeface="Century Gothic"/>
                <a:ea typeface="Century Gothic"/>
                <a:cs typeface="Century Gothic"/>
                <a:sym typeface="Century Gothic"/>
              </a:rPr>
              <a:t>).</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State how many atoms there would be in 18 g of water.</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C</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Mr of water = 18, so in 18 g there is one mole of water. But this is water molecules, and there are 3 atoms in each water molecule so 3 x 6.02 x10</a:t>
            </a:r>
            <a:r>
              <a:rPr lang="en-GB" sz="1200" b="0" i="0" u="none" strike="noStrike" cap="none" baseline="30000" dirty="0">
                <a:solidFill>
                  <a:srgbClr val="1F3864"/>
                </a:solidFill>
                <a:latin typeface="Century Gothic"/>
                <a:sym typeface="Century Gothic"/>
              </a:rPr>
              <a:t>23</a:t>
            </a:r>
            <a:r>
              <a:rPr lang="en-GB" sz="1200" b="0" i="0" u="none" strike="noStrike" cap="none" dirty="0">
                <a:solidFill>
                  <a:srgbClr val="1F3864"/>
                </a:solidFill>
                <a:latin typeface="Century Gothic"/>
                <a:sym typeface="Century Gothic"/>
              </a:rPr>
              <a:t> = 1.806 x10</a:t>
            </a:r>
            <a:r>
              <a:rPr lang="en-GB" sz="1200" b="0" i="0" u="none" strike="noStrike" cap="none" baseline="30000" dirty="0">
                <a:solidFill>
                  <a:srgbClr val="1F3864"/>
                </a:solidFill>
                <a:latin typeface="Century Gothic"/>
                <a:sym typeface="Century Gothic"/>
              </a:rPr>
              <a:t>24</a:t>
            </a:r>
            <a:r>
              <a:rPr lang="en-GB" sz="1200" b="0" i="0" u="none" strike="noStrike" cap="none" dirty="0">
                <a:solidFill>
                  <a:srgbClr val="1F3864"/>
                </a:solidFill>
                <a:latin typeface="Century Gothic"/>
                <a:sym typeface="Century Gothic"/>
              </a:rPr>
              <a:t>.</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included the two oxygen atoms. If students answer B, they have used the two for nitrogen rather than oxygen. </a:t>
            </a:r>
            <a:r>
              <a:rPr lang="en-GB" i="1" dirty="0"/>
              <a:t>To fix-it, give students lots more practice of Mr calculations.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likely entered the 0.02 incorrectly on the calculator, Missing zeroes is a common cause of lost marks in exams. If students answer C, they have made the common mistake of always assuming that a calculation will be large number/small number. </a:t>
            </a:r>
            <a:r>
              <a:rPr lang="en-GB" i="1" dirty="0"/>
              <a:t>To fix-it, give students further practice of identifying the number of atoms in 1 mole of different elements and compounds.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divided Mr by mass, again likely assuming that big number should be divided by small number. If students answer C, they have multiplied the given values. </a:t>
            </a:r>
            <a:r>
              <a:rPr lang="en-GB" i="1" dirty="0"/>
              <a:t>To fix-it, review the equation and give students plenty of practice solving for Mr and mass.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6.02 x 10</a:t>
            </a:r>
            <a:r>
              <a:rPr lang="en-GB" sz="1200" b="0" i="0" u="none" strike="noStrike" cap="none" baseline="30000" dirty="0">
                <a:solidFill>
                  <a:srgbClr val="1F3864"/>
                </a:solidFill>
                <a:latin typeface="Century Gothic"/>
                <a:sym typeface="Century Gothic"/>
              </a:rPr>
              <a:t>23</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1.449 x 10</a:t>
            </a:r>
            <a:r>
              <a:rPr lang="en-GB" sz="1200" b="0" i="0" u="none" strike="noStrike" cap="none" baseline="30000" dirty="0">
                <a:solidFill>
                  <a:srgbClr val="1F3864"/>
                </a:solidFill>
                <a:latin typeface="Century Gothic"/>
                <a:sym typeface="Century Gothic"/>
              </a:rPr>
              <a:t>12</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1.2075 x 10</a:t>
            </a:r>
            <a:r>
              <a:rPr lang="en-GB" sz="1200" b="0" i="0" u="none" strike="noStrike" cap="none" baseline="30000" dirty="0">
                <a:solidFill>
                  <a:srgbClr val="1F3864"/>
                </a:solidFill>
                <a:latin typeface="Century Gothic"/>
                <a:sym typeface="Century Gothic"/>
              </a:rPr>
              <a:t>11</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previous lesson, students were introduced to the idea of moles as a quantity. In this lesson, they will apply the relationship between relative atomic mass, mass in grams and number of moles.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If 12 g of carbon contains one mole, how many moles are there in 24 g of carbon? Or 6 g of carbon?</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C4.3.3 Lesson Objectives:</a:t>
            </a:r>
          </a:p>
          <a:p>
            <a:r>
              <a:rPr lang="en-US" sz="1800" dirty="0">
                <a:latin typeface="Century Gothic" panose="020B0502020202020204" pitchFamily="34" charset="0"/>
              </a:rPr>
              <a:t>Critical: Recall the equation linking mass, M</a:t>
            </a:r>
            <a:r>
              <a:rPr lang="en-US" sz="1800" baseline="-25000" dirty="0">
                <a:latin typeface="Century Gothic" panose="020B0502020202020204" pitchFamily="34" charset="0"/>
              </a:rPr>
              <a:t>r</a:t>
            </a:r>
            <a:r>
              <a:rPr lang="en-US" sz="1800" dirty="0">
                <a:latin typeface="Century Gothic" panose="020B0502020202020204" pitchFamily="34" charset="0"/>
              </a:rPr>
              <a:t> and number of moles.</a:t>
            </a:r>
          </a:p>
          <a:p>
            <a:r>
              <a:rPr lang="en-US" sz="1800" dirty="0">
                <a:latin typeface="Century Gothic" panose="020B0502020202020204" pitchFamily="34" charset="0"/>
              </a:rPr>
              <a:t>Core: Convert amounts of substance in mol to their mass, given the M</a:t>
            </a:r>
            <a:r>
              <a:rPr lang="en-US" sz="1800" baseline="-25000" dirty="0">
                <a:latin typeface="Century Gothic" panose="020B0502020202020204" pitchFamily="34" charset="0"/>
              </a:rPr>
              <a:t>r</a:t>
            </a:r>
            <a:r>
              <a:rPr lang="en-US" sz="1800" dirty="0">
                <a:latin typeface="Century Gothic" panose="020B0502020202020204" pitchFamily="34" charset="0"/>
              </a:rPr>
              <a:t>.</a:t>
            </a:r>
          </a:p>
          <a:p>
            <a:r>
              <a:rPr lang="en-US" sz="1800">
                <a:latin typeface="Century Gothic" panose="020B0502020202020204" pitchFamily="34" charset="0"/>
              </a:rPr>
              <a:t>Core: Calculate </a:t>
            </a:r>
            <a:r>
              <a:rPr lang="en-US" sz="1800" dirty="0">
                <a:latin typeface="Century Gothic" panose="020B0502020202020204" pitchFamily="34" charset="0"/>
              </a:rPr>
              <a:t>the amount of substance in a given mass, in mol.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not identified the units for moles. </a:t>
            </a:r>
            <a:r>
              <a:rPr lang="en-GB" i="1" dirty="0"/>
              <a:t>To fix-it, review the definition and the units.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a:t>
            </a:r>
            <a:r>
              <a:rPr lang="en-GB" b="0" baseline="0" dirty="0"/>
              <a:t>suggests the student is confusing ‘number of molecules’ with the relative formula mass</a:t>
            </a:r>
            <a:r>
              <a:rPr lang="en-GB" b="0" dirty="0"/>
              <a:t>. </a:t>
            </a:r>
            <a:r>
              <a:rPr lang="en-GB" b="0" i="0" dirty="0"/>
              <a:t>To fix it, </a:t>
            </a:r>
            <a:r>
              <a:rPr lang="en-GB" b="0" i="0" baseline="0" dirty="0"/>
              <a:t>give students some compounds and elements and ask them to identify the RFM for each</a:t>
            </a:r>
            <a:r>
              <a:rPr lang="en-GB" b="0" baseline="0" dirty="0"/>
              <a:t>.</a:t>
            </a:r>
            <a:r>
              <a:rPr lang="en-GB" b="0" dirty="0"/>
              <a:t> If students answer C, they have misinterpreted the meaning of mole, so have suggested that there is 1 mole in a mole, but the question is asking about the number of molecules. </a:t>
            </a:r>
            <a:r>
              <a:rPr lang="en-GB" i="1" dirty="0"/>
              <a:t>To fix-it, give students further practice of identifying the number of atoms in 1 mole of different elements and compounds.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it shows the need more practice of standard form conversions. </a:t>
            </a:r>
            <a:r>
              <a:rPr lang="en-GB" i="1" dirty="0"/>
              <a:t>To fix-it, give students more practice of converting between written out numbers and standard form. </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In the last lesson we looked at the concept of the mole. This is just the quantity that we use to describe 6.02 x 10</a:t>
            </a:r>
            <a:r>
              <a:rPr lang="en-GB" b="0" baseline="30000" dirty="0"/>
              <a:t>23</a:t>
            </a:r>
            <a:r>
              <a:rPr lang="en-GB" b="0" baseline="0" dirty="0"/>
              <a:t> particles, like we would use the word dozen to describe 12 of something.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We learned that using the relative atomic mass of an element gives us the mass in grams that would contain one mole (so 6.02 x 10</a:t>
            </a:r>
            <a:r>
              <a:rPr lang="en-GB" b="0" baseline="30000" dirty="0"/>
              <a:t>23</a:t>
            </a:r>
            <a:r>
              <a:rPr lang="en-GB" b="0" baseline="0" dirty="0"/>
              <a:t> particles).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For example, carbon has a relative atomic mass of 12, so 12 g of carbon would contain one mole.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Let’s look at some other substances and look at the relationship between moles, mass and relative formula mass. </a:t>
            </a:r>
            <a:br>
              <a:rPr lang="en-GB" b="0" baseline="0" dirty="0"/>
            </a:br>
            <a:r>
              <a:rPr lang="en-GB" b="0" baseline="0" dirty="0"/>
              <a:t>Remember that moles applies to any substance, not just an element. If it is a compound, the relative formula mass gives the mass in g that would contain one mole of a substance.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Give students some time to try and work out how these values in g were calculated.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NOTE: Students struggle with the concept of moles – especially if it is treated purely as a mathematical concept.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is the recommended teaching sequence from the </a:t>
            </a:r>
            <a:r>
              <a:rPr lang="en-GB" b="1" baseline="0" dirty="0"/>
              <a:t>Royal Society of Chemistry</a:t>
            </a:r>
            <a:r>
              <a:rPr lang="en-GB" baseline="0" dirty="0"/>
              <a:t> which follows on from last lesson’s work – for more information please look at the CPD available on their website for Quantitative Chemistry https://</a:t>
            </a:r>
            <a:r>
              <a:rPr lang="en-GB" baseline="0" dirty="0" err="1"/>
              <a:t>www.rsc.org</a:t>
            </a:r>
            <a:r>
              <a:rPr lang="en-GB" baseline="0" dirty="0"/>
              <a:t>/</a:t>
            </a:r>
            <a:r>
              <a:rPr lang="en-GB" baseline="0" dirty="0" err="1"/>
              <a:t>cpd</a:t>
            </a:r>
            <a:r>
              <a:rPr lang="en-GB" baseline="0" dirty="0"/>
              <a:t>/resource/RES00001328/quantitative-chemistry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Lesson notes: This is a metacognition exercise. Get students to discuss the table in groups and you can use white boards to answer if you have them available – it shouldn’t take them long to work out that mole x Mr = mass – this is an important step before moving onto the next slide which introduces the calculations. They don’t need to have written anything down from this slide.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6261187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How can we use this relationship to calculate the mass or the number of moles then? We don’t ever need to calculate the relative formula mass from an equation, because we can always work that out using our chemical formula and values from the periodic 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We can use this equation (that students need to remember): the number of moles = mass (in grams)/relative formula mass.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equation can be a little bit confusing because there are lots of Ms and 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Let’s look at an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What is the amount of substance is 64 g of O2? Oxygen exists as a diatomic element, with each molecule containing two oxygen atoms.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When we say ’amount of substance’ this means how many moles, so how many particles are there. This is why we are so strict when students write amount, when they mean volume of a liquid or a mass, because amount has its own meaning in chemistry!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We can calculate the number of moles present using the mass in grams and the relative formula mass.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So 64 g of oxygen contains 2 moles.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mass of one mole of substance is called the molar mass and is given the unit grams per mole (g/mol).  To work out the molar mass of a compound you add together the relative atomic masses, which you will find on any periodic table.    E.g. the molar mass of methane, CH</a:t>
            </a:r>
            <a:r>
              <a:rPr lang="en-GB" sz="1200" kern="1200" baseline="-25000" dirty="0">
                <a:solidFill>
                  <a:schemeClr val="tx1"/>
                </a:solidFill>
                <a:effectLst/>
                <a:latin typeface="+mn-lt"/>
                <a:ea typeface="+mn-ea"/>
                <a:cs typeface="+mn-cs"/>
              </a:rPr>
              <a:t>4</a:t>
            </a:r>
            <a:r>
              <a:rPr lang="en-GB" sz="1200" kern="1200" dirty="0">
                <a:solidFill>
                  <a:schemeClr val="tx1"/>
                </a:solidFill>
                <a:effectLst/>
                <a:latin typeface="+mn-lt"/>
                <a:ea typeface="+mn-ea"/>
                <a:cs typeface="+mn-cs"/>
              </a:rPr>
              <a:t>  = 12 + 1 + 1 + 1 + 1  = 16 g/mol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struggle with rearranging, it is useful to just get them to use the form at the top of the slide each time, substitute first and then solve algebraically, which is how we approach calculations in physics, rather than getting students to rearrange the formula.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461505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446499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82111227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227881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3143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8164755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1737166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04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22833058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54439737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0162048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772336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83709913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89165043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77454740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05465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7318276"/>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 id="2147483791" r:id="rId13"/>
    <p:sldLayoutId id="2147483792" r:id="rId14"/>
    <p:sldLayoutId id="2147483793"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42340" y="58846"/>
            <a:ext cx="8607522" cy="6740307"/>
          </a:xfrm>
          <a:prstGeom prst="rect">
            <a:avLst/>
          </a:prstGeom>
          <a:noFill/>
        </p:spPr>
        <p:txBody>
          <a:bodyPr wrap="square" lIns="91440" tIns="45720" rIns="91440" bIns="45720" rtlCol="0" anchor="t">
            <a:spAutoFit/>
          </a:bodyPr>
          <a:lstStyle/>
          <a:p>
            <a:r>
              <a:rPr lang="en-GB" sz="2400" b="1" dirty="0">
                <a:latin typeface="Century Gothic" panose="020B0502020202020204" pitchFamily="34" charset="0"/>
              </a:rPr>
              <a:t>Let’s talk about moles.</a:t>
            </a:r>
          </a:p>
          <a:p>
            <a:endParaRPr lang="en-GB" sz="2400" b="1" dirty="0">
              <a:latin typeface="Century Gothic" panose="020B0502020202020204" pitchFamily="34" charset="0"/>
            </a:endParaRPr>
          </a:p>
          <a:p>
            <a:r>
              <a:rPr lang="en-GB" sz="2400" b="1" dirty="0">
                <a:latin typeface="Century Gothic" panose="020B0502020202020204" pitchFamily="34" charset="0"/>
              </a:rPr>
              <a:t>Atoms</a:t>
            </a:r>
            <a:r>
              <a:rPr lang="en-GB" sz="2400" dirty="0">
                <a:latin typeface="Century Gothic" panose="020B0502020202020204" pitchFamily="34" charset="0"/>
              </a:rPr>
              <a:t> of different </a:t>
            </a:r>
            <a:r>
              <a:rPr lang="en-GB" sz="2400" b="1" dirty="0">
                <a:latin typeface="Century Gothic" panose="020B0502020202020204" pitchFamily="34" charset="0"/>
              </a:rPr>
              <a:t>elements</a:t>
            </a:r>
            <a:r>
              <a:rPr lang="en-GB" sz="2400" dirty="0">
                <a:latin typeface="Century Gothic" panose="020B0502020202020204" pitchFamily="34" charset="0"/>
              </a:rPr>
              <a:t> have different </a:t>
            </a:r>
            <a:r>
              <a:rPr lang="en-GB" sz="2400" b="1" dirty="0">
                <a:latin typeface="Century Gothic" panose="020B0502020202020204" pitchFamily="34" charset="0"/>
              </a:rPr>
              <a:t>masses</a:t>
            </a:r>
            <a:r>
              <a:rPr lang="en-GB" sz="2400" dirty="0">
                <a:latin typeface="Century Gothic" panose="020B0502020202020204" pitchFamily="34" charset="0"/>
              </a:rPr>
              <a:t>. This is because they have different numbers of </a:t>
            </a:r>
            <a:r>
              <a:rPr lang="en-GB" sz="2400" b="1" dirty="0">
                <a:latin typeface="Century Gothic" panose="020B0502020202020204" pitchFamily="34" charset="0"/>
              </a:rPr>
              <a:t>protons</a:t>
            </a:r>
            <a:r>
              <a:rPr lang="en-GB" sz="2400" dirty="0">
                <a:latin typeface="Century Gothic" panose="020B0502020202020204" pitchFamily="34" charset="0"/>
              </a:rPr>
              <a:t> and </a:t>
            </a:r>
            <a:r>
              <a:rPr lang="en-GB" sz="2400" b="1" dirty="0">
                <a:latin typeface="Century Gothic" panose="020B0502020202020204" pitchFamily="34" charset="0"/>
              </a:rPr>
              <a:t>neutrons</a:t>
            </a:r>
            <a:r>
              <a:rPr lang="en-GB" sz="2400" dirty="0">
                <a:latin typeface="Century Gothic" panose="020B0502020202020204" pitchFamily="34" charset="0"/>
              </a:rPr>
              <a:t>. </a:t>
            </a:r>
          </a:p>
          <a:p>
            <a:endParaRPr lang="en-GB" sz="2400" dirty="0">
              <a:latin typeface="Century Gothic" panose="020B0502020202020204" pitchFamily="34" charset="0"/>
            </a:endParaRPr>
          </a:p>
          <a:p>
            <a:r>
              <a:rPr lang="en-GB" sz="2400" dirty="0">
                <a:latin typeface="Century Gothic" panose="020B0502020202020204" pitchFamily="34" charset="0"/>
              </a:rPr>
              <a:t>Lead atoms are heavier than carbon atoms. </a:t>
            </a:r>
            <a:r>
              <a:rPr lang="en-GB" sz="2400" b="1" dirty="0">
                <a:latin typeface="Century Gothic" panose="020B0502020202020204" pitchFamily="34" charset="0"/>
              </a:rPr>
              <a:t>Why?</a:t>
            </a:r>
          </a:p>
          <a:p>
            <a:endParaRPr lang="en-GB" sz="2400" b="1" dirty="0">
              <a:latin typeface="Century Gothic" panose="020B0502020202020204" pitchFamily="34" charset="0"/>
            </a:endParaRPr>
          </a:p>
          <a:p>
            <a:r>
              <a:rPr lang="en-GB" sz="2400" b="1" dirty="0">
                <a:latin typeface="Century Gothic" panose="020B0502020202020204" pitchFamily="34" charset="0"/>
              </a:rPr>
              <a:t>Would 100 g of lead contain the same number of atoms as 100 g of carbon?</a:t>
            </a:r>
          </a:p>
          <a:p>
            <a:endParaRPr lang="en-GB" sz="2400" b="1" dirty="0">
              <a:latin typeface="Century Gothic" panose="020B0502020202020204" pitchFamily="34" charset="0"/>
            </a:endParaRPr>
          </a:p>
          <a:p>
            <a:r>
              <a:rPr lang="en-GB" sz="2400" dirty="0">
                <a:latin typeface="Century Gothic"/>
              </a:rPr>
              <a:t>Imagine you measure out 100g of normal Mars bars and 100 g of mini Mars bars. Would 100g of normal Mars contain the same number of bars as 100g of mini Mars? </a:t>
            </a:r>
            <a:r>
              <a:rPr lang="en-GB" sz="2400" b="1" dirty="0">
                <a:latin typeface="Century Gothic"/>
              </a:rPr>
              <a:t>Why?</a:t>
            </a:r>
            <a:r>
              <a:rPr lang="en-GB" sz="2400" dirty="0">
                <a:latin typeface="Century Gothic"/>
              </a:rPr>
              <a:t> </a:t>
            </a:r>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b="1" dirty="0">
                <a:latin typeface="Century Gothic" panose="020B0502020202020204" pitchFamily="34" charset="0"/>
              </a:rPr>
              <a:t>Would 1 mol of lead contain the same number of atoms as 1 mol of carbon? Why?</a:t>
            </a:r>
          </a:p>
        </p:txBody>
      </p:sp>
      <p:pic>
        <p:nvPicPr>
          <p:cNvPr id="3" name="Picture 2" descr="A picture containing ball, equipment, table, room&#10;&#10;Description automatically generated">
            <a:extLst>
              <a:ext uri="{FF2B5EF4-FFF2-40B4-BE49-F238E27FC236}">
                <a16:creationId xmlns:a16="http://schemas.microsoft.com/office/drawing/2014/main" id="{4C076CEF-6AE6-4651-92FA-18EA228677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03150" y="715496"/>
            <a:ext cx="2242180" cy="2537334"/>
          </a:xfrm>
          <a:prstGeom prst="rect">
            <a:avLst/>
          </a:prstGeom>
        </p:spPr>
      </p:pic>
      <p:sp>
        <p:nvSpPr>
          <p:cNvPr id="2" name="TextBox 1">
            <a:extLst>
              <a:ext uri="{FF2B5EF4-FFF2-40B4-BE49-F238E27FC236}">
                <a16:creationId xmlns:a16="http://schemas.microsoft.com/office/drawing/2014/main" id="{95596677-AEB5-33BD-D924-8B01B21AA3DE}"/>
              </a:ext>
            </a:extLst>
          </p:cNvPr>
          <p:cNvSpPr txBox="1"/>
          <p:nvPr/>
        </p:nvSpPr>
        <p:spPr>
          <a:xfrm>
            <a:off x="8833104" y="3401568"/>
            <a:ext cx="1207008" cy="1569660"/>
          </a:xfrm>
          <a:prstGeom prst="rect">
            <a:avLst/>
          </a:prstGeom>
          <a:solidFill>
            <a:schemeClr val="bg1"/>
          </a:solidFill>
          <a:ln>
            <a:solidFill>
              <a:schemeClr val="tx1"/>
            </a:solidFill>
          </a:ln>
        </p:spPr>
        <p:txBody>
          <a:bodyPr wrap="square" rtlCol="0">
            <a:spAutoFit/>
          </a:bodyPr>
          <a:lstStyle/>
          <a:p>
            <a:pPr algn="ctr"/>
            <a:r>
              <a:rPr lang="en-GB" sz="2400" dirty="0">
                <a:latin typeface="Arial" panose="020B0604020202020204" pitchFamily="34" charset="0"/>
                <a:cs typeface="Arial" panose="020B0604020202020204" pitchFamily="34" charset="0"/>
              </a:rPr>
              <a:t>12</a:t>
            </a:r>
          </a:p>
          <a:p>
            <a:pPr algn="ctr"/>
            <a:r>
              <a:rPr lang="en-GB" sz="2400" b="1" dirty="0">
                <a:latin typeface="Arial" panose="020B0604020202020204" pitchFamily="34" charset="0"/>
                <a:cs typeface="Arial" panose="020B0604020202020204" pitchFamily="34" charset="0"/>
              </a:rPr>
              <a:t>C</a:t>
            </a:r>
          </a:p>
          <a:p>
            <a:pPr algn="ctr"/>
            <a:r>
              <a:rPr lang="en-GB" sz="2400" dirty="0">
                <a:latin typeface="Arial" panose="020B0604020202020204" pitchFamily="34" charset="0"/>
                <a:cs typeface="Arial" panose="020B0604020202020204" pitchFamily="34" charset="0"/>
              </a:rPr>
              <a:t>carbon</a:t>
            </a:r>
          </a:p>
          <a:p>
            <a:pPr algn="ctr"/>
            <a:r>
              <a:rPr lang="en-GB" sz="2400" dirty="0">
                <a:latin typeface="Arial" panose="020B0604020202020204" pitchFamily="34" charset="0"/>
                <a:cs typeface="Arial" panose="020B0604020202020204" pitchFamily="34" charset="0"/>
              </a:rPr>
              <a:t>6</a:t>
            </a:r>
          </a:p>
        </p:txBody>
      </p:sp>
      <p:sp>
        <p:nvSpPr>
          <p:cNvPr id="6" name="TextBox 5">
            <a:extLst>
              <a:ext uri="{FF2B5EF4-FFF2-40B4-BE49-F238E27FC236}">
                <a16:creationId xmlns:a16="http://schemas.microsoft.com/office/drawing/2014/main" id="{3271E884-7059-973E-C997-D95E7CEDF8F8}"/>
              </a:ext>
            </a:extLst>
          </p:cNvPr>
          <p:cNvSpPr txBox="1"/>
          <p:nvPr/>
        </p:nvSpPr>
        <p:spPr>
          <a:xfrm>
            <a:off x="10168128" y="4736592"/>
            <a:ext cx="1207008" cy="1569660"/>
          </a:xfrm>
          <a:prstGeom prst="rect">
            <a:avLst/>
          </a:prstGeom>
          <a:solidFill>
            <a:schemeClr val="bg1"/>
          </a:solidFill>
          <a:ln>
            <a:solidFill>
              <a:schemeClr val="tx1"/>
            </a:solidFill>
          </a:ln>
        </p:spPr>
        <p:txBody>
          <a:bodyPr wrap="square" rtlCol="0">
            <a:spAutoFit/>
          </a:bodyPr>
          <a:lstStyle/>
          <a:p>
            <a:pPr algn="ctr"/>
            <a:r>
              <a:rPr lang="en-GB" sz="2400" dirty="0">
                <a:latin typeface="Arial" panose="020B0604020202020204" pitchFamily="34" charset="0"/>
                <a:cs typeface="Arial" panose="020B0604020202020204" pitchFamily="34" charset="0"/>
              </a:rPr>
              <a:t>207</a:t>
            </a:r>
          </a:p>
          <a:p>
            <a:pPr algn="ctr"/>
            <a:r>
              <a:rPr lang="en-GB" sz="2400" b="1" dirty="0">
                <a:latin typeface="Arial" panose="020B0604020202020204" pitchFamily="34" charset="0"/>
                <a:cs typeface="Arial" panose="020B0604020202020204" pitchFamily="34" charset="0"/>
              </a:rPr>
              <a:t>Pb</a:t>
            </a:r>
          </a:p>
          <a:p>
            <a:pPr algn="ctr"/>
            <a:r>
              <a:rPr lang="en-GB" sz="2400" dirty="0">
                <a:latin typeface="Arial" panose="020B0604020202020204" pitchFamily="34" charset="0"/>
                <a:cs typeface="Arial" panose="020B0604020202020204" pitchFamily="34" charset="0"/>
              </a:rPr>
              <a:t>lead</a:t>
            </a:r>
          </a:p>
          <a:p>
            <a:pPr algn="ctr"/>
            <a:r>
              <a:rPr lang="en-GB" sz="2400" dirty="0">
                <a:latin typeface="Arial" panose="020B0604020202020204" pitchFamily="34" charset="0"/>
                <a:cs typeface="Arial" panose="020B0604020202020204" pitchFamily="34" charset="0"/>
              </a:rPr>
              <a:t>82</a:t>
            </a:r>
          </a:p>
        </p:txBody>
      </p:sp>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49FFE-70CC-1A45-9CD5-E5B0A97DE05D}"/>
              </a:ext>
            </a:extLst>
          </p:cNvPr>
          <p:cNvSpPr>
            <a:spLocks noGrp="1"/>
          </p:cNvSpPr>
          <p:nvPr>
            <p:ph type="title"/>
          </p:nvPr>
        </p:nvSpPr>
        <p:spPr>
          <a:xfrm>
            <a:off x="253130" y="-54765"/>
            <a:ext cx="10620000" cy="720000"/>
          </a:xfrm>
        </p:spPr>
        <p:txBody>
          <a:bodyPr/>
          <a:lstStyle/>
          <a:p>
            <a:r>
              <a:rPr lang="en-US">
                <a:latin typeface="Century Gothic" panose="020B0502020202020204" pitchFamily="34" charset="0"/>
              </a:rPr>
              <a:t>Describing Equations</a:t>
            </a:r>
          </a:p>
        </p:txBody>
      </p:sp>
      <p:sp>
        <p:nvSpPr>
          <p:cNvPr id="3" name="TextBox 2">
            <a:extLst>
              <a:ext uri="{FF2B5EF4-FFF2-40B4-BE49-F238E27FC236}">
                <a16:creationId xmlns:a16="http://schemas.microsoft.com/office/drawing/2014/main" id="{71C61EA3-9B28-CF4B-B41F-629D8887F168}"/>
              </a:ext>
            </a:extLst>
          </p:cNvPr>
          <p:cNvSpPr txBox="1"/>
          <p:nvPr/>
        </p:nvSpPr>
        <p:spPr>
          <a:xfrm>
            <a:off x="681164" y="2066790"/>
            <a:ext cx="4881966" cy="646331"/>
          </a:xfrm>
          <a:prstGeom prst="rect">
            <a:avLst/>
          </a:prstGeom>
          <a:noFill/>
        </p:spPr>
        <p:txBody>
          <a:bodyPr wrap="square" rtlCol="0">
            <a:spAutoFit/>
          </a:bodyPr>
          <a:lstStyle/>
          <a:p>
            <a:r>
              <a:rPr lang="en-GB" sz="3600">
                <a:latin typeface="Century Gothic" panose="020B0502020202020204" pitchFamily="34" charset="0"/>
              </a:rPr>
              <a:t>O</a:t>
            </a:r>
            <a:r>
              <a:rPr lang="en-GB" sz="3600" baseline="-25000">
                <a:latin typeface="Century Gothic" panose="020B0502020202020204" pitchFamily="34" charset="0"/>
              </a:rPr>
              <a:t>2</a:t>
            </a:r>
            <a:r>
              <a:rPr lang="en-GB" sz="3600">
                <a:latin typeface="Century Gothic" panose="020B0502020202020204" pitchFamily="34" charset="0"/>
              </a:rPr>
              <a:t> + 2H</a:t>
            </a:r>
            <a:r>
              <a:rPr lang="en-GB" sz="3600" baseline="-25000">
                <a:latin typeface="Century Gothic" panose="020B0502020202020204" pitchFamily="34" charset="0"/>
              </a:rPr>
              <a:t>2</a:t>
            </a:r>
            <a:r>
              <a:rPr lang="en-GB" sz="3600">
                <a:latin typeface="Century Gothic" panose="020B0502020202020204" pitchFamily="34" charset="0"/>
              </a:rPr>
              <a:t> </a:t>
            </a:r>
            <a:r>
              <a:rPr lang="en-GB" sz="3600">
                <a:latin typeface="Century Gothic" panose="020B0502020202020204" pitchFamily="34" charset="0"/>
                <a:sym typeface="Wingdings" pitchFamily="2" charset="2"/>
              </a:rPr>
              <a:t> 2H</a:t>
            </a:r>
            <a:r>
              <a:rPr lang="en-GB" sz="3600" baseline="-25000">
                <a:latin typeface="Century Gothic" panose="020B0502020202020204" pitchFamily="34" charset="0"/>
                <a:sym typeface="Wingdings" pitchFamily="2" charset="2"/>
              </a:rPr>
              <a:t>2</a:t>
            </a:r>
            <a:r>
              <a:rPr lang="en-GB" sz="3600">
                <a:latin typeface="Century Gothic" panose="020B0502020202020204" pitchFamily="34" charset="0"/>
                <a:sym typeface="Wingdings" pitchFamily="2" charset="2"/>
              </a:rPr>
              <a:t>O</a:t>
            </a:r>
            <a:endParaRPr lang="en-GB" sz="3600">
              <a:latin typeface="Century Gothic" panose="020B0502020202020204" pitchFamily="34" charset="0"/>
            </a:endParaRPr>
          </a:p>
        </p:txBody>
      </p:sp>
      <p:sp>
        <p:nvSpPr>
          <p:cNvPr id="4" name="TextBox 3">
            <a:extLst>
              <a:ext uri="{FF2B5EF4-FFF2-40B4-BE49-F238E27FC236}">
                <a16:creationId xmlns:a16="http://schemas.microsoft.com/office/drawing/2014/main" id="{A2EA93AF-BAEB-034A-957A-F13E696A7677}"/>
              </a:ext>
            </a:extLst>
          </p:cNvPr>
          <p:cNvSpPr txBox="1"/>
          <p:nvPr/>
        </p:nvSpPr>
        <p:spPr>
          <a:xfrm>
            <a:off x="253130" y="950514"/>
            <a:ext cx="10409704" cy="830997"/>
          </a:xfrm>
          <a:prstGeom prst="rect">
            <a:avLst/>
          </a:prstGeom>
          <a:noFill/>
        </p:spPr>
        <p:txBody>
          <a:bodyPr wrap="square" rtlCol="0">
            <a:spAutoFit/>
          </a:bodyPr>
          <a:lstStyle/>
          <a:p>
            <a:r>
              <a:rPr lang="en-GB" sz="2400">
                <a:latin typeface="Century Gothic" panose="020B0502020202020204" pitchFamily="34" charset="0"/>
              </a:rPr>
              <a:t>Describe what happens in the following chemical equation using the idea of moles:</a:t>
            </a:r>
          </a:p>
        </p:txBody>
      </p:sp>
      <p:pic>
        <p:nvPicPr>
          <p:cNvPr id="1026" name="Picture 2" descr="Splashing, Splash, Aqua, Water, Pouring">
            <a:extLst>
              <a:ext uri="{FF2B5EF4-FFF2-40B4-BE49-F238E27FC236}">
                <a16:creationId xmlns:a16="http://schemas.microsoft.com/office/drawing/2014/main" id="{88A33A6C-9E98-C14A-BB71-7D897E9A8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81511"/>
            <a:ext cx="4666449" cy="3092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1764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3200" y="273151"/>
            <a:ext cx="8849360" cy="6370975"/>
          </a:xfrm>
          <a:prstGeom prst="rect">
            <a:avLst/>
          </a:prstGeom>
          <a:noFill/>
        </p:spPr>
        <p:txBody>
          <a:bodyPr wrap="square" rtlCol="0">
            <a:spAutoFit/>
          </a:bodyPr>
          <a:lstStyle/>
          <a:p>
            <a:r>
              <a:rPr lang="en-GB" sz="2400" b="1">
                <a:latin typeface="Century Gothic" panose="020B0502020202020204" pitchFamily="34" charset="0"/>
              </a:rPr>
              <a:t>What is wrong with the following answers? Re-write them correctly. (Q5 has more than one issue).</a:t>
            </a:r>
          </a:p>
          <a:p>
            <a:endParaRPr lang="en-GB" sz="2400" b="1">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The student measured out the amount of HCl using a measuring cylinder.</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The relative formula mass of MgO is 20.</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The symbol for the mole is m.</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2 moles of water molecules has a mass of 9 g (M</a:t>
            </a:r>
            <a:r>
              <a:rPr lang="en-GB" sz="2400" baseline="-25000">
                <a:latin typeface="Century Gothic" panose="020B0502020202020204" pitchFamily="34" charset="0"/>
              </a:rPr>
              <a:t>r</a:t>
            </a:r>
            <a:r>
              <a:rPr lang="en-GB" sz="2400">
                <a:latin typeface="Century Gothic" panose="020B0502020202020204" pitchFamily="34" charset="0"/>
              </a:rPr>
              <a:t> = 18).</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What is the amount of substance in 15 g of Li</a:t>
            </a:r>
            <a:r>
              <a:rPr lang="en-GB" sz="2400" baseline="-25000">
                <a:latin typeface="Century Gothic" panose="020B0502020202020204" pitchFamily="34" charset="0"/>
              </a:rPr>
              <a:t>2</a:t>
            </a:r>
            <a:r>
              <a:rPr lang="en-GB" sz="2400">
                <a:latin typeface="Century Gothic" panose="020B0502020202020204" pitchFamily="34" charset="0"/>
              </a:rPr>
              <a:t>O?</a:t>
            </a:r>
          </a:p>
          <a:p>
            <a:pPr lvl="1"/>
            <a:r>
              <a:rPr lang="en-GB" sz="2400">
                <a:latin typeface="Century Gothic" panose="020B0502020202020204" pitchFamily="34" charset="0"/>
              </a:rPr>
              <a:t>M</a:t>
            </a:r>
            <a:r>
              <a:rPr lang="en-GB" sz="2400" baseline="-25000">
                <a:latin typeface="Century Gothic" panose="020B0502020202020204" pitchFamily="34" charset="0"/>
              </a:rPr>
              <a:t>r</a:t>
            </a:r>
            <a:r>
              <a:rPr lang="en-GB" sz="2400">
                <a:latin typeface="Century Gothic" panose="020B0502020202020204" pitchFamily="34" charset="0"/>
              </a:rPr>
              <a:t> of Li</a:t>
            </a:r>
            <a:r>
              <a:rPr lang="en-GB" sz="2400" baseline="-25000">
                <a:latin typeface="Century Gothic" panose="020B0502020202020204" pitchFamily="34" charset="0"/>
              </a:rPr>
              <a:t>2</a:t>
            </a:r>
            <a:r>
              <a:rPr lang="en-GB" sz="2400">
                <a:latin typeface="Century Gothic" panose="020B0502020202020204" pitchFamily="34" charset="0"/>
              </a:rPr>
              <a:t>O = 7 + 16 = 23</a:t>
            </a:r>
          </a:p>
          <a:p>
            <a:pPr lvl="1"/>
            <a:r>
              <a:rPr lang="en-GB" sz="2400">
                <a:latin typeface="Century Gothic" panose="020B0502020202020204" pitchFamily="34" charset="0"/>
              </a:rPr>
              <a:t>Number of moles = mass ÷ Mr</a:t>
            </a:r>
          </a:p>
          <a:p>
            <a:pPr lvl="1"/>
            <a:r>
              <a:rPr lang="en-GB" sz="2400">
                <a:latin typeface="Century Gothic" panose="020B0502020202020204" pitchFamily="34" charset="0"/>
              </a:rPr>
              <a:t>                               = 15 g ÷ 23</a:t>
            </a:r>
          </a:p>
          <a:p>
            <a:pPr lvl="1"/>
            <a:r>
              <a:rPr lang="en-GB" sz="2400">
                <a:latin typeface="Century Gothic" panose="020B0502020202020204" pitchFamily="34" charset="0"/>
              </a:rPr>
              <a:t>                               = 0.65 mole</a:t>
            </a:r>
          </a:p>
        </p:txBody>
      </p:sp>
      <p:sp>
        <p:nvSpPr>
          <p:cNvPr id="5" name="TextBox 4">
            <a:extLst>
              <a:ext uri="{FF2B5EF4-FFF2-40B4-BE49-F238E27FC236}">
                <a16:creationId xmlns:a16="http://schemas.microsoft.com/office/drawing/2014/main" id="{0D3AE77F-4E42-4F37-BC93-CCE65A9E5256}"/>
              </a:ext>
            </a:extLst>
          </p:cNvPr>
          <p:cNvSpPr txBox="1"/>
          <p:nvPr/>
        </p:nvSpPr>
        <p:spPr>
          <a:xfrm>
            <a:off x="4749316" y="5027334"/>
            <a:ext cx="5160169" cy="1569660"/>
          </a:xfrm>
          <a:prstGeom prst="rect">
            <a:avLst/>
          </a:prstGeom>
          <a:noFill/>
        </p:spPr>
        <p:txBody>
          <a:bodyPr wrap="square" rtlCol="0">
            <a:spAutoFit/>
          </a:bodyPr>
          <a:lstStyle/>
          <a:p>
            <a:pPr lvl="1"/>
            <a:r>
              <a:rPr lang="en-GB" sz="2400">
                <a:solidFill>
                  <a:schemeClr val="accent1"/>
                </a:solidFill>
                <a:latin typeface="Century Gothic" panose="020B0502020202020204" pitchFamily="34" charset="0"/>
              </a:rPr>
              <a:t>M</a:t>
            </a:r>
            <a:r>
              <a:rPr lang="en-GB" sz="2400" baseline="-25000">
                <a:solidFill>
                  <a:schemeClr val="accent1"/>
                </a:solidFill>
                <a:latin typeface="Century Gothic" panose="020B0502020202020204" pitchFamily="34" charset="0"/>
              </a:rPr>
              <a:t>r</a:t>
            </a:r>
            <a:r>
              <a:rPr lang="en-GB" sz="2400">
                <a:solidFill>
                  <a:schemeClr val="accent1"/>
                </a:solidFill>
                <a:latin typeface="Century Gothic" panose="020B0502020202020204" pitchFamily="34" charset="0"/>
              </a:rPr>
              <a:t> of Li</a:t>
            </a:r>
            <a:r>
              <a:rPr lang="en-GB" sz="2400" baseline="-25000">
                <a:solidFill>
                  <a:schemeClr val="accent1"/>
                </a:solidFill>
                <a:latin typeface="Century Gothic" panose="020B0502020202020204" pitchFamily="34" charset="0"/>
              </a:rPr>
              <a:t>2</a:t>
            </a:r>
            <a:r>
              <a:rPr lang="en-GB" sz="2400">
                <a:solidFill>
                  <a:schemeClr val="accent1"/>
                </a:solidFill>
                <a:latin typeface="Century Gothic" panose="020B0502020202020204" pitchFamily="34" charset="0"/>
              </a:rPr>
              <a:t>O = </a:t>
            </a:r>
            <a:r>
              <a:rPr lang="en-GB" sz="2400" b="1">
                <a:solidFill>
                  <a:schemeClr val="accent1"/>
                </a:solidFill>
                <a:latin typeface="Century Gothic" panose="020B0502020202020204" pitchFamily="34" charset="0"/>
              </a:rPr>
              <a:t>(7 x 2) </a:t>
            </a:r>
            <a:r>
              <a:rPr lang="en-GB" sz="2400">
                <a:solidFill>
                  <a:schemeClr val="accent1"/>
                </a:solidFill>
                <a:latin typeface="Century Gothic" panose="020B0502020202020204" pitchFamily="34" charset="0"/>
              </a:rPr>
              <a:t>+ 16 = </a:t>
            </a:r>
            <a:r>
              <a:rPr lang="en-GB" sz="2400" b="1">
                <a:solidFill>
                  <a:schemeClr val="accent1"/>
                </a:solidFill>
                <a:latin typeface="Century Gothic" panose="020B0502020202020204" pitchFamily="34" charset="0"/>
              </a:rPr>
              <a:t>30</a:t>
            </a:r>
          </a:p>
          <a:p>
            <a:pPr lvl="1"/>
            <a:r>
              <a:rPr lang="en-GB" sz="2400">
                <a:solidFill>
                  <a:schemeClr val="accent1"/>
                </a:solidFill>
                <a:latin typeface="Century Gothic" panose="020B0502020202020204" pitchFamily="34" charset="0"/>
              </a:rPr>
              <a:t>Number of moles = mass ÷ Mr</a:t>
            </a:r>
          </a:p>
          <a:p>
            <a:pPr lvl="1"/>
            <a:r>
              <a:rPr lang="en-GB" sz="2400">
                <a:solidFill>
                  <a:schemeClr val="accent1"/>
                </a:solidFill>
                <a:latin typeface="Century Gothic" panose="020B0502020202020204" pitchFamily="34" charset="0"/>
              </a:rPr>
              <a:t>                               = 15 g ÷ </a:t>
            </a:r>
            <a:r>
              <a:rPr lang="en-GB" sz="2400" b="1">
                <a:solidFill>
                  <a:schemeClr val="accent1"/>
                </a:solidFill>
                <a:latin typeface="Century Gothic" panose="020B0502020202020204" pitchFamily="34" charset="0"/>
              </a:rPr>
              <a:t>30</a:t>
            </a:r>
          </a:p>
          <a:p>
            <a:pPr lvl="1"/>
            <a:r>
              <a:rPr lang="en-GB" sz="2400">
                <a:solidFill>
                  <a:schemeClr val="accent1"/>
                </a:solidFill>
                <a:latin typeface="Century Gothic" panose="020B0502020202020204" pitchFamily="34" charset="0"/>
              </a:rPr>
              <a:t>                               = </a:t>
            </a:r>
            <a:r>
              <a:rPr lang="en-GB" sz="2400" b="1">
                <a:solidFill>
                  <a:schemeClr val="accent1"/>
                </a:solidFill>
                <a:latin typeface="Century Gothic" panose="020B0502020202020204" pitchFamily="34" charset="0"/>
              </a:rPr>
              <a:t>0.5 mol</a:t>
            </a:r>
          </a:p>
        </p:txBody>
      </p:sp>
      <p:sp>
        <p:nvSpPr>
          <p:cNvPr id="20" name="TextBox 19">
            <a:extLst>
              <a:ext uri="{FF2B5EF4-FFF2-40B4-BE49-F238E27FC236}">
                <a16:creationId xmlns:a16="http://schemas.microsoft.com/office/drawing/2014/main" id="{D779A3DF-162E-4C3B-A708-531CA03D1405}"/>
              </a:ext>
            </a:extLst>
          </p:cNvPr>
          <p:cNvSpPr txBox="1"/>
          <p:nvPr/>
        </p:nvSpPr>
        <p:spPr>
          <a:xfrm>
            <a:off x="5189963" y="1738845"/>
            <a:ext cx="1372062" cy="461665"/>
          </a:xfrm>
          <a:prstGeom prst="rect">
            <a:avLst/>
          </a:prstGeom>
          <a:noFill/>
          <a:ln>
            <a:noFill/>
          </a:ln>
        </p:spPr>
        <p:txBody>
          <a:bodyPr wrap="square" rtlCol="0">
            <a:spAutoFit/>
          </a:bodyPr>
          <a:lstStyle/>
          <a:p>
            <a:r>
              <a:rPr lang="en-GB" sz="2400">
                <a:solidFill>
                  <a:schemeClr val="accent1"/>
                </a:solidFill>
                <a:latin typeface="Century Gothic" panose="020B0502020202020204" pitchFamily="34" charset="0"/>
              </a:rPr>
              <a:t>volume</a:t>
            </a:r>
          </a:p>
        </p:txBody>
      </p:sp>
      <p:cxnSp>
        <p:nvCxnSpPr>
          <p:cNvPr id="10" name="Straight Connector 9">
            <a:extLst>
              <a:ext uri="{FF2B5EF4-FFF2-40B4-BE49-F238E27FC236}">
                <a16:creationId xmlns:a16="http://schemas.microsoft.com/office/drawing/2014/main" id="{BCD00398-6E36-4755-805B-07B91AB406F3}"/>
              </a:ext>
            </a:extLst>
          </p:cNvPr>
          <p:cNvCxnSpPr/>
          <p:nvPr/>
        </p:nvCxnSpPr>
        <p:spPr>
          <a:xfrm>
            <a:off x="5226518" y="1451997"/>
            <a:ext cx="1227221" cy="288758"/>
          </a:xfrm>
          <a:prstGeom prst="line">
            <a:avLst/>
          </a:prstGeom>
          <a:ln w="28575">
            <a:solidFill>
              <a:schemeClr val="accent1"/>
            </a:solidFill>
          </a:ln>
        </p:spPr>
        <p:style>
          <a:lnRef idx="2">
            <a:schemeClr val="accent6"/>
          </a:lnRef>
          <a:fillRef idx="0">
            <a:schemeClr val="accent6"/>
          </a:fillRef>
          <a:effectRef idx="1">
            <a:schemeClr val="accent6"/>
          </a:effectRef>
          <a:fontRef idx="minor">
            <a:schemeClr val="tx1"/>
          </a:fontRef>
        </p:style>
      </p:cxnSp>
      <p:sp>
        <p:nvSpPr>
          <p:cNvPr id="21" name="TextBox 20">
            <a:extLst>
              <a:ext uri="{FF2B5EF4-FFF2-40B4-BE49-F238E27FC236}">
                <a16:creationId xmlns:a16="http://schemas.microsoft.com/office/drawing/2014/main" id="{C439831E-37DB-4C02-B3B1-32D59B686C4C}"/>
              </a:ext>
            </a:extLst>
          </p:cNvPr>
          <p:cNvSpPr txBox="1"/>
          <p:nvPr/>
        </p:nvSpPr>
        <p:spPr>
          <a:xfrm>
            <a:off x="3659620" y="2837164"/>
            <a:ext cx="6611147" cy="461665"/>
          </a:xfrm>
          <a:prstGeom prst="rect">
            <a:avLst/>
          </a:prstGeom>
          <a:noFill/>
        </p:spPr>
        <p:txBody>
          <a:bodyPr wrap="square" rtlCol="0">
            <a:spAutoFit/>
          </a:bodyPr>
          <a:lstStyle/>
          <a:p>
            <a:r>
              <a:rPr lang="en-GB" sz="2400">
                <a:solidFill>
                  <a:schemeClr val="accent1"/>
                </a:solidFill>
                <a:latin typeface="Century Gothic" panose="020B0502020202020204" pitchFamily="34" charset="0"/>
              </a:rPr>
              <a:t>The relative formula mass of MgO is 40.</a:t>
            </a:r>
          </a:p>
        </p:txBody>
      </p:sp>
      <p:sp>
        <p:nvSpPr>
          <p:cNvPr id="22" name="TextBox 21">
            <a:extLst>
              <a:ext uri="{FF2B5EF4-FFF2-40B4-BE49-F238E27FC236}">
                <a16:creationId xmlns:a16="http://schemas.microsoft.com/office/drawing/2014/main" id="{0EE62DC4-7597-4C05-98D1-1FAF7F98ED91}"/>
              </a:ext>
            </a:extLst>
          </p:cNvPr>
          <p:cNvSpPr txBox="1"/>
          <p:nvPr/>
        </p:nvSpPr>
        <p:spPr>
          <a:xfrm>
            <a:off x="3659619" y="3593574"/>
            <a:ext cx="6611147" cy="461665"/>
          </a:xfrm>
          <a:prstGeom prst="rect">
            <a:avLst/>
          </a:prstGeom>
          <a:noFill/>
        </p:spPr>
        <p:txBody>
          <a:bodyPr wrap="square" rtlCol="0">
            <a:spAutoFit/>
          </a:bodyPr>
          <a:lstStyle/>
          <a:p>
            <a:r>
              <a:rPr lang="en-GB" sz="2400">
                <a:solidFill>
                  <a:schemeClr val="accent1"/>
                </a:solidFill>
                <a:latin typeface="Century Gothic" panose="020B0502020202020204" pitchFamily="34" charset="0"/>
              </a:rPr>
              <a:t>The symbol for the mole is mol.</a:t>
            </a:r>
          </a:p>
        </p:txBody>
      </p:sp>
      <p:sp>
        <p:nvSpPr>
          <p:cNvPr id="23" name="TextBox 22">
            <a:extLst>
              <a:ext uri="{FF2B5EF4-FFF2-40B4-BE49-F238E27FC236}">
                <a16:creationId xmlns:a16="http://schemas.microsoft.com/office/drawing/2014/main" id="{9D3068D6-3DF8-4C90-A7B6-49A9FE5275FD}"/>
              </a:ext>
            </a:extLst>
          </p:cNvPr>
          <p:cNvSpPr txBox="1"/>
          <p:nvPr/>
        </p:nvSpPr>
        <p:spPr>
          <a:xfrm>
            <a:off x="669223" y="4333636"/>
            <a:ext cx="10413541" cy="430887"/>
          </a:xfrm>
          <a:prstGeom prst="rect">
            <a:avLst/>
          </a:prstGeom>
          <a:noFill/>
        </p:spPr>
        <p:txBody>
          <a:bodyPr wrap="square" rtlCol="0">
            <a:spAutoFit/>
          </a:bodyPr>
          <a:lstStyle/>
          <a:p>
            <a:r>
              <a:rPr lang="en-GB" sz="2200">
                <a:solidFill>
                  <a:schemeClr val="accent1"/>
                </a:solidFill>
                <a:latin typeface="Century Gothic" panose="020B0502020202020204" pitchFamily="34" charset="0"/>
              </a:rPr>
              <a:t>0.5 mole of water has a mass of 9 g or 2 moles of water has a mass of 36g.</a:t>
            </a:r>
          </a:p>
        </p:txBody>
      </p:sp>
      <p:sp>
        <p:nvSpPr>
          <p:cNvPr id="6" name="TextBox 5">
            <a:extLst>
              <a:ext uri="{FF2B5EF4-FFF2-40B4-BE49-F238E27FC236}">
                <a16:creationId xmlns:a16="http://schemas.microsoft.com/office/drawing/2014/main" id="{9196E80F-0324-1B1C-F533-61CA08E90EB3}"/>
              </a:ext>
            </a:extLst>
          </p:cNvPr>
          <p:cNvSpPr txBox="1"/>
          <p:nvPr/>
        </p:nvSpPr>
        <p:spPr>
          <a:xfrm>
            <a:off x="10094976" y="219456"/>
            <a:ext cx="1207008" cy="1569660"/>
          </a:xfrm>
          <a:prstGeom prst="rect">
            <a:avLst/>
          </a:prstGeom>
          <a:solidFill>
            <a:schemeClr val="bg1"/>
          </a:solidFill>
          <a:ln>
            <a:solidFill>
              <a:schemeClr val="tx1"/>
            </a:solidFill>
          </a:ln>
        </p:spPr>
        <p:txBody>
          <a:bodyPr wrap="square" rtlCol="0">
            <a:spAutoFit/>
          </a:bodyPr>
          <a:lstStyle/>
          <a:p>
            <a:pPr algn="ctr"/>
            <a:r>
              <a:rPr lang="en-GB" sz="2400" dirty="0">
                <a:latin typeface="Arial" panose="020B0604020202020204" pitchFamily="34" charset="0"/>
                <a:cs typeface="Arial" panose="020B0604020202020204" pitchFamily="34" charset="0"/>
              </a:rPr>
              <a:t>16</a:t>
            </a:r>
          </a:p>
          <a:p>
            <a:pPr algn="ctr"/>
            <a:r>
              <a:rPr lang="en-GB" sz="2400" b="1" dirty="0">
                <a:latin typeface="Arial" panose="020B0604020202020204" pitchFamily="34" charset="0"/>
                <a:cs typeface="Arial" panose="020B0604020202020204" pitchFamily="34" charset="0"/>
              </a:rPr>
              <a:t>O</a:t>
            </a:r>
          </a:p>
          <a:p>
            <a:pPr algn="ctr"/>
            <a:r>
              <a:rPr lang="en-GB" sz="2400" dirty="0">
                <a:latin typeface="Arial" panose="020B0604020202020204" pitchFamily="34" charset="0"/>
                <a:cs typeface="Arial" panose="020B0604020202020204" pitchFamily="34" charset="0"/>
              </a:rPr>
              <a:t>oxygen</a:t>
            </a:r>
          </a:p>
          <a:p>
            <a:pPr algn="ctr"/>
            <a:r>
              <a:rPr lang="en-GB" sz="2400" dirty="0">
                <a:latin typeface="Arial" panose="020B0604020202020204" pitchFamily="34" charset="0"/>
                <a:cs typeface="Arial" panose="020B0604020202020204" pitchFamily="34" charset="0"/>
              </a:rPr>
              <a:t>8</a:t>
            </a:r>
          </a:p>
        </p:txBody>
      </p:sp>
      <p:sp>
        <p:nvSpPr>
          <p:cNvPr id="8" name="TextBox 7">
            <a:extLst>
              <a:ext uri="{FF2B5EF4-FFF2-40B4-BE49-F238E27FC236}">
                <a16:creationId xmlns:a16="http://schemas.microsoft.com/office/drawing/2014/main" id="{8304F8F6-DA26-45BD-3DC3-DE214940B4BB}"/>
              </a:ext>
            </a:extLst>
          </p:cNvPr>
          <p:cNvSpPr txBox="1"/>
          <p:nvPr/>
        </p:nvSpPr>
        <p:spPr>
          <a:xfrm>
            <a:off x="9784080" y="2194560"/>
            <a:ext cx="1517904" cy="1508105"/>
          </a:xfrm>
          <a:prstGeom prst="rect">
            <a:avLst/>
          </a:prstGeom>
          <a:solidFill>
            <a:schemeClr val="bg1"/>
          </a:solidFill>
          <a:ln>
            <a:solidFill>
              <a:schemeClr val="tx1"/>
            </a:solidFill>
          </a:ln>
        </p:spPr>
        <p:txBody>
          <a:bodyPr wrap="square" rtlCol="0">
            <a:spAutoFit/>
          </a:bodyPr>
          <a:lstStyle/>
          <a:p>
            <a:pPr algn="ctr"/>
            <a:r>
              <a:rPr lang="en-GB" sz="2400" dirty="0">
                <a:latin typeface="Arial" panose="020B0604020202020204" pitchFamily="34" charset="0"/>
                <a:cs typeface="Arial" panose="020B0604020202020204" pitchFamily="34" charset="0"/>
              </a:rPr>
              <a:t>24</a:t>
            </a:r>
          </a:p>
          <a:p>
            <a:pPr algn="ctr"/>
            <a:r>
              <a:rPr lang="en-GB" sz="2400" b="1" dirty="0">
                <a:latin typeface="Arial" panose="020B0604020202020204" pitchFamily="34" charset="0"/>
                <a:cs typeface="Arial" panose="020B0604020202020204" pitchFamily="34" charset="0"/>
              </a:rPr>
              <a:t>Mg</a:t>
            </a:r>
          </a:p>
          <a:p>
            <a:pPr algn="ctr"/>
            <a:r>
              <a:rPr lang="en-GB" sz="2000" dirty="0">
                <a:latin typeface="Arial" panose="020B0604020202020204" pitchFamily="34" charset="0"/>
                <a:cs typeface="Arial" panose="020B0604020202020204" pitchFamily="34" charset="0"/>
              </a:rPr>
              <a:t>magnesium</a:t>
            </a:r>
            <a:endParaRPr lang="en-GB" sz="2400" dirty="0">
              <a:latin typeface="Arial" panose="020B0604020202020204" pitchFamily="34" charset="0"/>
              <a:cs typeface="Arial" panose="020B0604020202020204" pitchFamily="34" charset="0"/>
            </a:endParaRPr>
          </a:p>
          <a:p>
            <a:pPr algn="ctr"/>
            <a:r>
              <a:rPr lang="en-GB" sz="2400" dirty="0">
                <a:latin typeface="Arial" panose="020B0604020202020204" pitchFamily="34" charset="0"/>
                <a:cs typeface="Arial" panose="020B0604020202020204" pitchFamily="34" charset="0"/>
              </a:rPr>
              <a:t>6</a:t>
            </a:r>
          </a:p>
        </p:txBody>
      </p:sp>
      <p:sp>
        <p:nvSpPr>
          <p:cNvPr id="9" name="TextBox 8">
            <a:extLst>
              <a:ext uri="{FF2B5EF4-FFF2-40B4-BE49-F238E27FC236}">
                <a16:creationId xmlns:a16="http://schemas.microsoft.com/office/drawing/2014/main" id="{59AA99D5-5F9C-FA4D-AE78-2550EC530734}"/>
              </a:ext>
            </a:extLst>
          </p:cNvPr>
          <p:cNvSpPr txBox="1"/>
          <p:nvPr/>
        </p:nvSpPr>
        <p:spPr>
          <a:xfrm>
            <a:off x="10259568" y="4992624"/>
            <a:ext cx="1207008" cy="1569660"/>
          </a:xfrm>
          <a:prstGeom prst="rect">
            <a:avLst/>
          </a:prstGeom>
          <a:solidFill>
            <a:schemeClr val="bg1"/>
          </a:solidFill>
          <a:ln>
            <a:solidFill>
              <a:schemeClr val="tx1"/>
            </a:solidFill>
          </a:ln>
        </p:spPr>
        <p:txBody>
          <a:bodyPr wrap="square" rtlCol="0">
            <a:spAutoFit/>
          </a:bodyPr>
          <a:lstStyle/>
          <a:p>
            <a:pPr algn="ctr"/>
            <a:r>
              <a:rPr lang="en-GB" sz="2400" dirty="0">
                <a:latin typeface="Arial" panose="020B0604020202020204" pitchFamily="34" charset="0"/>
                <a:cs typeface="Arial" panose="020B0604020202020204" pitchFamily="34" charset="0"/>
              </a:rPr>
              <a:t>7</a:t>
            </a:r>
          </a:p>
          <a:p>
            <a:pPr algn="ctr"/>
            <a:r>
              <a:rPr lang="en-GB" sz="2400" b="1" dirty="0">
                <a:latin typeface="Arial" panose="020B0604020202020204" pitchFamily="34" charset="0"/>
                <a:cs typeface="Arial" panose="020B0604020202020204" pitchFamily="34" charset="0"/>
              </a:rPr>
              <a:t>Li</a:t>
            </a:r>
          </a:p>
          <a:p>
            <a:pPr algn="ctr"/>
            <a:r>
              <a:rPr lang="en-GB" sz="2400" dirty="0">
                <a:latin typeface="Arial" panose="020B0604020202020204" pitchFamily="34" charset="0"/>
                <a:cs typeface="Arial" panose="020B0604020202020204" pitchFamily="34" charset="0"/>
              </a:rPr>
              <a:t>lithium</a:t>
            </a:r>
          </a:p>
          <a:p>
            <a:pPr algn="ctr"/>
            <a:r>
              <a:rPr lang="en-GB" sz="2400" dirty="0">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4277448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0"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416320"/>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unit for moles.</a:t>
            </a:r>
          </a:p>
          <a:p>
            <a:pPr marL="457200" indent="-457200">
              <a:buAutoNum type="arabicPeriod"/>
            </a:pPr>
            <a:r>
              <a:rPr lang="en-GB" sz="2400" dirty="0">
                <a:latin typeface="Century Gothic" panose="020B0502020202020204" pitchFamily="34" charset="0"/>
              </a:rPr>
              <a:t>State the equation that links number of moles, mass and relative formula mass.</a:t>
            </a:r>
          </a:p>
          <a:p>
            <a:pPr marL="457200" indent="-457200">
              <a:buAutoNum type="arabicPeriod"/>
            </a:pPr>
            <a:r>
              <a:rPr lang="en-GB" sz="2400" dirty="0">
                <a:latin typeface="Century Gothic" panose="020B0502020202020204" pitchFamily="34" charset="0"/>
              </a:rPr>
              <a:t>State the unit for mass.</a:t>
            </a:r>
          </a:p>
          <a:p>
            <a:pPr marL="457200" indent="-457200">
              <a:buAutoNum type="arabicPeriod"/>
            </a:pPr>
            <a:r>
              <a:rPr lang="en-GB" sz="2400" dirty="0">
                <a:latin typeface="Century Gothic" panose="020B0502020202020204" pitchFamily="34" charset="0"/>
              </a:rPr>
              <a:t>Calculate the relative formula mass of sodium hydroxide (NaOH). </a:t>
            </a:r>
          </a:p>
          <a:p>
            <a:pPr marL="457200" indent="-457200">
              <a:buAutoNum type="arabicPeriod"/>
            </a:pPr>
            <a:r>
              <a:rPr lang="en-GB" sz="2400" dirty="0">
                <a:latin typeface="Century Gothic" panose="020B0502020202020204" pitchFamily="34" charset="0"/>
              </a:rPr>
              <a:t>Calculate the number of moles in 120 g of sodium hydroxide. </a:t>
            </a:r>
          </a:p>
          <a:p>
            <a:pPr marL="457200" indent="-457200">
              <a:buAutoNum type="arabicPeriod"/>
            </a:pPr>
            <a:r>
              <a:rPr lang="en-GB" sz="2400" dirty="0">
                <a:latin typeface="Century Gothic" panose="020B0502020202020204" pitchFamily="34" charset="0"/>
              </a:rPr>
              <a:t>Calculate the relative formula mass of magnesium chloride (MgC</a:t>
            </a:r>
            <a:r>
              <a:rPr lang="en-GB" sz="2400" dirty="0">
                <a:latin typeface="PT Sans" panose="020B0503020203020204" pitchFamily="34" charset="77"/>
              </a:rPr>
              <a:t>l</a:t>
            </a:r>
            <a:r>
              <a:rPr lang="en-GB" sz="2400" baseline="-25000" dirty="0">
                <a:latin typeface="Century Gothic" panose="020B0502020202020204" pitchFamily="34" charset="0"/>
              </a:rPr>
              <a:t>2</a:t>
            </a:r>
            <a:r>
              <a:rPr lang="en-GB" sz="24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Calculate the mass of 0.25 moles of magnesium chloride. </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046988"/>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mol</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number of moles = mass/M</a:t>
            </a:r>
            <a:r>
              <a:rPr lang="en-GB" sz="2400" b="1" baseline="-25000" dirty="0">
                <a:solidFill>
                  <a:schemeClr val="accent2">
                    <a:lumMod val="60000"/>
                    <a:lumOff val="40000"/>
                  </a:schemeClr>
                </a:solidFill>
                <a:latin typeface="Century Gothic" panose="020B0502020202020204" pitchFamily="34" charset="0"/>
              </a:rPr>
              <a:t>r</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g</a:t>
            </a:r>
            <a:endParaRPr lang="en-GB" sz="2400" b="1" baseline="30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23+16+1 = 40</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number of moles = mass/M</a:t>
            </a:r>
            <a:r>
              <a:rPr lang="en-GB" sz="2400" b="1" baseline="-25000" dirty="0">
                <a:solidFill>
                  <a:schemeClr val="accent2">
                    <a:lumMod val="60000"/>
                    <a:lumOff val="40000"/>
                  </a:schemeClr>
                </a:solidFill>
                <a:latin typeface="Century Gothic" panose="020B0502020202020204" pitchFamily="34" charset="0"/>
              </a:rPr>
              <a:t>r</a:t>
            </a:r>
            <a:r>
              <a:rPr lang="en-GB" sz="2400" b="1" dirty="0">
                <a:solidFill>
                  <a:schemeClr val="accent2">
                    <a:lumMod val="60000"/>
                    <a:lumOff val="40000"/>
                  </a:schemeClr>
                </a:solidFill>
                <a:latin typeface="Century Gothic" panose="020B0502020202020204" pitchFamily="34" charset="0"/>
              </a:rPr>
              <a:t>, so 120/40 = 3 mol</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24+(35.5 x 2) = 95</a:t>
            </a:r>
            <a:endParaRPr lang="en-GB" sz="2400" b="1" baseline="30000" dirty="0">
              <a:solidFill>
                <a:schemeClr val="accent2">
                  <a:lumMod val="60000"/>
                  <a:lumOff val="40000"/>
                </a:schemeClr>
              </a:solidFill>
              <a:latin typeface="Century Gothic" panose="020B0502020202020204" pitchFamily="34" charset="0"/>
            </a:endParaRP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number of moles = mass/M</a:t>
            </a:r>
            <a:r>
              <a:rPr lang="en-GB" sz="2400" b="1" baseline="-25000" dirty="0">
                <a:solidFill>
                  <a:schemeClr val="accent2">
                    <a:lumMod val="60000"/>
                    <a:lumOff val="40000"/>
                  </a:schemeClr>
                </a:solidFill>
                <a:latin typeface="Century Gothic" panose="020B0502020202020204" pitchFamily="34" charset="0"/>
              </a:rPr>
              <a:t>r</a:t>
            </a:r>
            <a:r>
              <a:rPr lang="en-GB" sz="2400" b="1" dirty="0">
                <a:solidFill>
                  <a:schemeClr val="accent2">
                    <a:lumMod val="60000"/>
                    <a:lumOff val="40000"/>
                  </a:schemeClr>
                </a:solidFill>
                <a:latin typeface="Century Gothic" panose="020B0502020202020204" pitchFamily="34" charset="0"/>
              </a:rPr>
              <a:t> so 0.25 = mass/95</a:t>
            </a:r>
          </a:p>
          <a:p>
            <a:r>
              <a:rPr lang="en-GB" sz="2400" b="1" dirty="0">
                <a:solidFill>
                  <a:schemeClr val="accent2">
                    <a:lumMod val="60000"/>
                    <a:lumOff val="40000"/>
                  </a:schemeClr>
                </a:solidFill>
                <a:latin typeface="Century Gothic" panose="020B0502020202020204" pitchFamily="34" charset="0"/>
              </a:rPr>
              <a:t>mass = 23.75 g</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39700"/>
            <a:ext cx="10620375" cy="720725"/>
          </a:xfrm>
        </p:spPr>
        <p:txBody>
          <a:bodyPr/>
          <a:lstStyle/>
          <a:p>
            <a:r>
              <a:rPr lang="en-US" sz="2600" b="1" dirty="0">
                <a:latin typeface="Century Gothic" panose="020B0502020202020204" pitchFamily="34" charset="0"/>
              </a:rPr>
              <a:t>I: Calculating number of moles</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8730604" cy="461665"/>
          </a:xfrm>
          <a:prstGeom prst="rect">
            <a:avLst/>
          </a:prstGeom>
          <a:noFill/>
        </p:spPr>
        <p:txBody>
          <a:bodyPr wrap="square">
            <a:spAutoFit/>
          </a:bodyPr>
          <a:lstStyle/>
          <a:p>
            <a:r>
              <a:rPr lang="en-US" sz="2400" dirty="0">
                <a:latin typeface="Century Gothic" panose="020B0502020202020204" pitchFamily="34" charset="0"/>
              </a:rPr>
              <a:t>A scientist has a sample of 40.8 g of aluminium oxide. </a:t>
            </a:r>
          </a:p>
        </p:txBody>
      </p:sp>
      <p:sp>
        <p:nvSpPr>
          <p:cNvPr id="4" name="TextBox 3">
            <a:extLst>
              <a:ext uri="{FF2B5EF4-FFF2-40B4-BE49-F238E27FC236}">
                <a16:creationId xmlns:a16="http://schemas.microsoft.com/office/drawing/2014/main" id="{D07DD3C4-E122-30D7-8BA1-2E00859C39EF}"/>
              </a:ext>
            </a:extLst>
          </p:cNvPr>
          <p:cNvSpPr txBox="1"/>
          <p:nvPr/>
        </p:nvSpPr>
        <p:spPr>
          <a:xfrm>
            <a:off x="354725" y="3184662"/>
            <a:ext cx="8741978" cy="461665"/>
          </a:xfrm>
          <a:prstGeom prst="rect">
            <a:avLst/>
          </a:prstGeom>
          <a:noFill/>
        </p:spPr>
        <p:txBody>
          <a:bodyPr wrap="square">
            <a:spAutoFit/>
          </a:bodyPr>
          <a:lstStyle/>
          <a:p>
            <a:r>
              <a:rPr lang="en-US" sz="2400" i="1" dirty="0">
                <a:latin typeface="Century Gothic" panose="020B0502020202020204" pitchFamily="34" charset="0"/>
              </a:rPr>
              <a:t>How many moles does the scientist have in their sample?</a:t>
            </a:r>
          </a:p>
        </p:txBody>
      </p:sp>
      <p:sp>
        <p:nvSpPr>
          <p:cNvPr id="6" name="TextBox 5">
            <a:extLst>
              <a:ext uri="{FF2B5EF4-FFF2-40B4-BE49-F238E27FC236}">
                <a16:creationId xmlns:a16="http://schemas.microsoft.com/office/drawing/2014/main" id="{BCC5372D-8CAD-EAAC-9818-302D79004FB0}"/>
              </a:ext>
            </a:extLst>
          </p:cNvPr>
          <p:cNvSpPr txBox="1"/>
          <p:nvPr/>
        </p:nvSpPr>
        <p:spPr>
          <a:xfrm>
            <a:off x="354722" y="2361466"/>
            <a:ext cx="8284781" cy="461665"/>
          </a:xfrm>
          <a:prstGeom prst="rect">
            <a:avLst/>
          </a:prstGeom>
          <a:noFill/>
        </p:spPr>
        <p:txBody>
          <a:bodyPr wrap="square">
            <a:spAutoFit/>
          </a:bodyPr>
          <a:lstStyle/>
          <a:p>
            <a:r>
              <a:rPr lang="en-US" sz="2400" i="1" dirty="0">
                <a:latin typeface="Century Gothic" panose="020B0502020202020204" pitchFamily="34" charset="0"/>
              </a:rPr>
              <a:t>What is the relative formula mass of aluminium oxide?</a:t>
            </a:r>
          </a:p>
        </p:txBody>
      </p:sp>
      <p:sp>
        <p:nvSpPr>
          <p:cNvPr id="9" name="TextBox 8">
            <a:extLst>
              <a:ext uri="{FF2B5EF4-FFF2-40B4-BE49-F238E27FC236}">
                <a16:creationId xmlns:a16="http://schemas.microsoft.com/office/drawing/2014/main" id="{D4DF70A9-B6A1-F3F6-A62B-A9B781084E55}"/>
              </a:ext>
            </a:extLst>
          </p:cNvPr>
          <p:cNvSpPr txBox="1"/>
          <p:nvPr/>
        </p:nvSpPr>
        <p:spPr>
          <a:xfrm>
            <a:off x="323193" y="1462831"/>
            <a:ext cx="8142890" cy="461665"/>
          </a:xfrm>
          <a:prstGeom prst="rect">
            <a:avLst/>
          </a:prstGeom>
          <a:noFill/>
        </p:spPr>
        <p:txBody>
          <a:bodyPr wrap="square">
            <a:spAutoFit/>
          </a:bodyPr>
          <a:lstStyle/>
          <a:p>
            <a:r>
              <a:rPr lang="en-US" sz="2400" i="1" dirty="0">
                <a:latin typeface="Century Gothic" panose="020B0502020202020204" pitchFamily="34" charset="0"/>
              </a:rPr>
              <a:t>What is the chemical formula for aluminium oxide?</a:t>
            </a:r>
          </a:p>
        </p:txBody>
      </p:sp>
      <p:sp>
        <p:nvSpPr>
          <p:cNvPr id="10" name="TextBox 9">
            <a:extLst>
              <a:ext uri="{FF2B5EF4-FFF2-40B4-BE49-F238E27FC236}">
                <a16:creationId xmlns:a16="http://schemas.microsoft.com/office/drawing/2014/main" id="{BE256396-C6D6-A7DA-2771-3E146ACB1A1E}"/>
              </a:ext>
            </a:extLst>
          </p:cNvPr>
          <p:cNvSpPr txBox="1"/>
          <p:nvPr/>
        </p:nvSpPr>
        <p:spPr>
          <a:xfrm>
            <a:off x="333703" y="1899011"/>
            <a:ext cx="119555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a:t>
            </a:r>
            <a:r>
              <a:rPr lang="en-US" sz="2400" b="1" dirty="0">
                <a:solidFill>
                  <a:schemeClr val="accent1"/>
                </a:solidFill>
                <a:latin typeface="PT Sans" panose="020B0503020203020204" pitchFamily="34" charset="77"/>
              </a:rPr>
              <a:t>l</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O</a:t>
            </a:r>
            <a:r>
              <a:rPr lang="en-US" sz="2400" b="1" baseline="-25000" dirty="0">
                <a:solidFill>
                  <a:schemeClr val="accent1"/>
                </a:solidFill>
                <a:latin typeface="Century Gothic" panose="020B0502020202020204" pitchFamily="34" charset="0"/>
              </a:rPr>
              <a:t>3</a:t>
            </a:r>
          </a:p>
        </p:txBody>
      </p:sp>
      <p:sp>
        <p:nvSpPr>
          <p:cNvPr id="11" name="TextBox 10">
            <a:extLst>
              <a:ext uri="{FF2B5EF4-FFF2-40B4-BE49-F238E27FC236}">
                <a16:creationId xmlns:a16="http://schemas.microsoft.com/office/drawing/2014/main" id="{4000CB4C-73C6-C485-822E-AD3E64C2BBEC}"/>
              </a:ext>
            </a:extLst>
          </p:cNvPr>
          <p:cNvSpPr txBox="1"/>
          <p:nvPr/>
        </p:nvSpPr>
        <p:spPr>
          <a:xfrm>
            <a:off x="407275" y="2729327"/>
            <a:ext cx="432238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x 27) + (3 x 16) = 102</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7659F16-CD87-C07B-3550-CB8737D70647}"/>
                  </a:ext>
                </a:extLst>
              </p:cNvPr>
              <p:cNvSpPr txBox="1"/>
              <p:nvPr/>
            </p:nvSpPr>
            <p:spPr>
              <a:xfrm>
                <a:off x="338958" y="3622705"/>
                <a:ext cx="4437994" cy="643509"/>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𝐍𝐮𝐦𝐛𝐞𝐫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sSub>
                          <m:sSubPr>
                            <m:ctrlPr>
                              <a:rPr lang="en-GB" sz="2400" b="1" i="1" dirty="0" smtClean="0">
                                <a:solidFill>
                                  <a:schemeClr val="accent1"/>
                                </a:solidFill>
                                <a:latin typeface="Cambria Math" panose="02040503050406030204" pitchFamily="18" charset="0"/>
                              </a:rPr>
                            </m:ctrlPr>
                          </m:sSubPr>
                          <m:e>
                            <m:r>
                              <a:rPr lang="en-GB" sz="2400" b="1" i="0" dirty="0" smtClean="0">
                                <a:solidFill>
                                  <a:schemeClr val="accent1"/>
                                </a:solidFill>
                                <a:latin typeface="Cambria Math" panose="02040503050406030204" pitchFamily="18" charset="0"/>
                              </a:rPr>
                              <m:t>𝐌</m:t>
                            </m:r>
                          </m:e>
                          <m:sub>
                            <m:r>
                              <a:rPr lang="en-GB" sz="2400" b="1" i="0" dirty="0" smtClean="0">
                                <a:solidFill>
                                  <a:schemeClr val="accent1"/>
                                </a:solidFill>
                                <a:latin typeface="Cambria Math" panose="02040503050406030204" pitchFamily="18" charset="0"/>
                              </a:rPr>
                              <m:t>𝐫</m:t>
                            </m:r>
                          </m:sub>
                        </m:sSub>
                      </m:den>
                    </m:f>
                  </m:oMath>
                </a14:m>
                <a:endParaRPr lang="en-US" sz="2400" b="1" dirty="0">
                  <a:solidFill>
                    <a:schemeClr val="accent1"/>
                  </a:solidFill>
                  <a:latin typeface="Century Gothic" panose="020B0502020202020204" pitchFamily="34" charset="0"/>
                </a:endParaRPr>
              </a:p>
            </p:txBody>
          </p:sp>
        </mc:Choice>
        <mc:Fallback>
          <p:sp>
            <p:nvSpPr>
              <p:cNvPr id="13" name="TextBox 12">
                <a:extLst>
                  <a:ext uri="{FF2B5EF4-FFF2-40B4-BE49-F238E27FC236}">
                    <a16:creationId xmlns:a16="http://schemas.microsoft.com/office/drawing/2014/main" id="{27659F16-CD87-C07B-3550-CB8737D70647}"/>
                  </a:ext>
                </a:extLst>
              </p:cNvPr>
              <p:cNvSpPr txBox="1">
                <a:spLocks noRot="1" noChangeAspect="1" noMove="1" noResize="1" noEditPoints="1" noAdjustHandles="1" noChangeArrowheads="1" noChangeShapeType="1" noTextEdit="1"/>
              </p:cNvSpPr>
              <p:nvPr/>
            </p:nvSpPr>
            <p:spPr>
              <a:xfrm>
                <a:off x="338958" y="3622705"/>
                <a:ext cx="4437994" cy="643509"/>
              </a:xfrm>
              <a:prstGeom prst="rect">
                <a:avLst/>
              </a:prstGeom>
              <a:blipFill>
                <a:blip r:embed="rId3"/>
                <a:stretch>
                  <a:fillRect l="-570" t="-392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93CD235-9FA8-16E2-E5C2-61711434EA7C}"/>
                  </a:ext>
                </a:extLst>
              </p:cNvPr>
              <p:cNvSpPr txBox="1"/>
              <p:nvPr/>
            </p:nvSpPr>
            <p:spPr>
              <a:xfrm>
                <a:off x="380999" y="4295367"/>
                <a:ext cx="4437994" cy="624082"/>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𝐍𝐮𝐦𝐛𝐞𝐫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𝟒𝟎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𝟖</m:t>
                        </m:r>
                      </m:num>
                      <m:den>
                        <m:r>
                          <a:rPr lang="en-GB" sz="2400" b="1" i="1" dirty="0" smtClean="0">
                            <a:solidFill>
                              <a:schemeClr val="accent1"/>
                            </a:solidFill>
                            <a:latin typeface="Cambria Math" panose="02040503050406030204" pitchFamily="18" charset="0"/>
                          </a:rPr>
                          <m:t>𝟏𝟎𝟐</m:t>
                        </m:r>
                      </m:den>
                    </m:f>
                  </m:oMath>
                </a14:m>
                <a:endParaRPr lang="en-US" sz="2400" b="1" dirty="0">
                  <a:solidFill>
                    <a:schemeClr val="accent1"/>
                  </a:solidFill>
                  <a:latin typeface="Century Gothic" panose="020B0502020202020204" pitchFamily="34" charset="0"/>
                </a:endParaRPr>
              </a:p>
            </p:txBody>
          </p:sp>
        </mc:Choice>
        <mc:Fallback>
          <p:sp>
            <p:nvSpPr>
              <p:cNvPr id="18" name="TextBox 17">
                <a:extLst>
                  <a:ext uri="{FF2B5EF4-FFF2-40B4-BE49-F238E27FC236}">
                    <a16:creationId xmlns:a16="http://schemas.microsoft.com/office/drawing/2014/main" id="{693CD235-9FA8-16E2-E5C2-61711434EA7C}"/>
                  </a:ext>
                </a:extLst>
              </p:cNvPr>
              <p:cNvSpPr txBox="1">
                <a:spLocks noRot="1" noChangeAspect="1" noMove="1" noResize="1" noEditPoints="1" noAdjustHandles="1" noChangeArrowheads="1" noChangeShapeType="1" noTextEdit="1"/>
              </p:cNvSpPr>
              <p:nvPr/>
            </p:nvSpPr>
            <p:spPr>
              <a:xfrm>
                <a:off x="380999" y="4295367"/>
                <a:ext cx="4437994" cy="624082"/>
              </a:xfrm>
              <a:prstGeom prst="rect">
                <a:avLst/>
              </a:prstGeom>
              <a:blipFill>
                <a:blip r:embed="rId4"/>
                <a:stretch>
                  <a:fillRect l="-285" b="-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CA1FB04-B310-9453-6920-FA16C9CAEFD5}"/>
                  </a:ext>
                </a:extLst>
              </p:cNvPr>
              <p:cNvSpPr txBox="1"/>
              <p:nvPr/>
            </p:nvSpPr>
            <p:spPr>
              <a:xfrm>
                <a:off x="412531" y="4989050"/>
                <a:ext cx="4437994" cy="461665"/>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𝐍𝐮𝐦𝐛𝐞𝐫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r>
                      <a:rPr lang="en-GB" sz="2400" b="1" i="1" dirty="0" smtClean="0">
                        <a:solidFill>
                          <a:schemeClr val="accent1"/>
                        </a:solidFill>
                        <a:latin typeface="Cambria Math" panose="02040503050406030204" pitchFamily="18" charset="0"/>
                      </a:rPr>
                      <m:t>𝟎</m:t>
                    </m:r>
                    <m:r>
                      <a:rPr lang="en-GB" sz="2400" b="1" i="1" dirty="0" smtClean="0">
                        <a:solidFill>
                          <a:schemeClr val="accent1"/>
                        </a:solidFill>
                        <a:latin typeface="Cambria Math" panose="02040503050406030204" pitchFamily="18" charset="0"/>
                      </a:rPr>
                      <m:t>.</m:t>
                    </m:r>
                    <m:r>
                      <a:rPr lang="en-GB" sz="2400" b="1" i="1" dirty="0" smtClean="0">
                        <a:solidFill>
                          <a:schemeClr val="accent1"/>
                        </a:solidFill>
                        <a:latin typeface="Cambria Math" panose="02040503050406030204" pitchFamily="18" charset="0"/>
                      </a:rPr>
                      <m:t>𝟒</m:t>
                    </m:r>
                  </m:oMath>
                </a14:m>
                <a:r>
                  <a:rPr lang="en-US" sz="2400" b="1" dirty="0">
                    <a:solidFill>
                      <a:schemeClr val="accent1"/>
                    </a:solidFill>
                    <a:latin typeface="Century Gothic" panose="020B0502020202020204" pitchFamily="34" charset="0"/>
                  </a:rPr>
                  <a:t> mol</a:t>
                </a:r>
              </a:p>
            </p:txBody>
          </p:sp>
        </mc:Choice>
        <mc:Fallback>
          <p:sp>
            <p:nvSpPr>
              <p:cNvPr id="19" name="TextBox 18">
                <a:extLst>
                  <a:ext uri="{FF2B5EF4-FFF2-40B4-BE49-F238E27FC236}">
                    <a16:creationId xmlns:a16="http://schemas.microsoft.com/office/drawing/2014/main" id="{5CA1FB04-B310-9453-6920-FA16C9CAEFD5}"/>
                  </a:ext>
                </a:extLst>
              </p:cNvPr>
              <p:cNvSpPr txBox="1">
                <a:spLocks noRot="1" noChangeAspect="1" noMove="1" noResize="1" noEditPoints="1" noAdjustHandles="1" noChangeArrowheads="1" noChangeShapeType="1" noTextEdit="1"/>
              </p:cNvSpPr>
              <p:nvPr/>
            </p:nvSpPr>
            <p:spPr>
              <a:xfrm>
                <a:off x="412531" y="4989050"/>
                <a:ext cx="4437994" cy="461665"/>
              </a:xfrm>
              <a:prstGeom prst="rect">
                <a:avLst/>
              </a:prstGeom>
              <a:blipFill>
                <a:blip r:embed="rId5"/>
                <a:stretch>
                  <a:fillRect l="-570" t="-13158" b="-26316"/>
                </a:stretch>
              </a:blipFill>
            </p:spPr>
            <p:txBody>
              <a:bodyPr/>
              <a:lstStyle/>
              <a:p>
                <a:r>
                  <a:rPr lang="en-GB">
                    <a:noFill/>
                  </a:rPr>
                  <a:t> </a:t>
                </a:r>
              </a:p>
            </p:txBody>
          </p:sp>
        </mc:Fallback>
      </mc:AlternateContent>
      <p:pic>
        <p:nvPicPr>
          <p:cNvPr id="1028" name="Picture 4">
            <a:extLst>
              <a:ext uri="{FF2B5EF4-FFF2-40B4-BE49-F238E27FC236}">
                <a16:creationId xmlns:a16="http://schemas.microsoft.com/office/drawing/2014/main" id="{4FC1B120-4836-0A53-372E-9AB280D04E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99214" y="3905904"/>
            <a:ext cx="28448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9" grpId="0"/>
      <p:bldP spid="10" grpId="0"/>
      <p:bldP spid="11" grpId="0"/>
      <p:bldP spid="13" grpId="0"/>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39700"/>
            <a:ext cx="10620375" cy="720725"/>
          </a:xfrm>
        </p:spPr>
        <p:txBody>
          <a:bodyPr/>
          <a:lstStyle/>
          <a:p>
            <a:r>
              <a:rPr lang="en-US" sz="2600" b="1" dirty="0">
                <a:latin typeface="Century Gothic" panose="020B0502020202020204" pitchFamily="34" charset="0"/>
              </a:rPr>
              <a:t>We: Calculating number of moles</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0953542" cy="830997"/>
          </a:xfrm>
          <a:prstGeom prst="rect">
            <a:avLst/>
          </a:prstGeom>
          <a:noFill/>
        </p:spPr>
        <p:txBody>
          <a:bodyPr wrap="square">
            <a:spAutoFit/>
          </a:bodyPr>
          <a:lstStyle/>
          <a:p>
            <a:r>
              <a:rPr lang="en-US" sz="2400" dirty="0">
                <a:latin typeface="Century Gothic" panose="020B0502020202020204" pitchFamily="34" charset="0"/>
              </a:rPr>
              <a:t>A scientist has a sample of 2.5 moles of phosphorus pentachloride. The chemical formula for phosphorus pentachloride is C</a:t>
            </a:r>
            <a:r>
              <a:rPr lang="en-US" sz="2400" dirty="0">
                <a:latin typeface="PT Sans" panose="020B0503020203020204" pitchFamily="34" charset="77"/>
              </a:rPr>
              <a:t>l</a:t>
            </a:r>
            <a:r>
              <a:rPr lang="en-US" sz="2400" baseline="-25000" dirty="0">
                <a:latin typeface="Century Gothic" panose="020B0502020202020204" pitchFamily="34" charset="0"/>
              </a:rPr>
              <a:t>5</a:t>
            </a:r>
            <a:r>
              <a:rPr lang="en-US" sz="2400" dirty="0">
                <a:latin typeface="Century Gothic" panose="020B0502020202020204" pitchFamily="34" charset="0"/>
              </a:rPr>
              <a:t>P. </a:t>
            </a:r>
          </a:p>
        </p:txBody>
      </p:sp>
      <p:sp>
        <p:nvSpPr>
          <p:cNvPr id="4" name="TextBox 3">
            <a:extLst>
              <a:ext uri="{FF2B5EF4-FFF2-40B4-BE49-F238E27FC236}">
                <a16:creationId xmlns:a16="http://schemas.microsoft.com/office/drawing/2014/main" id="{D07DD3C4-E122-30D7-8BA1-2E00859C39EF}"/>
              </a:ext>
            </a:extLst>
          </p:cNvPr>
          <p:cNvSpPr txBox="1"/>
          <p:nvPr/>
        </p:nvSpPr>
        <p:spPr>
          <a:xfrm>
            <a:off x="370490" y="2554041"/>
            <a:ext cx="8741978" cy="461665"/>
          </a:xfrm>
          <a:prstGeom prst="rect">
            <a:avLst/>
          </a:prstGeom>
          <a:noFill/>
        </p:spPr>
        <p:txBody>
          <a:bodyPr wrap="square">
            <a:spAutoFit/>
          </a:bodyPr>
          <a:lstStyle/>
          <a:p>
            <a:r>
              <a:rPr lang="en-US" sz="2400" i="1" dirty="0">
                <a:latin typeface="Century Gothic" panose="020B0502020202020204" pitchFamily="34" charset="0"/>
              </a:rPr>
              <a:t>What mass does the scientist have in their sample?</a:t>
            </a:r>
          </a:p>
        </p:txBody>
      </p:sp>
      <p:sp>
        <p:nvSpPr>
          <p:cNvPr id="6" name="TextBox 5">
            <a:extLst>
              <a:ext uri="{FF2B5EF4-FFF2-40B4-BE49-F238E27FC236}">
                <a16:creationId xmlns:a16="http://schemas.microsoft.com/office/drawing/2014/main" id="{BCC5372D-8CAD-EAAC-9818-302D79004FB0}"/>
              </a:ext>
            </a:extLst>
          </p:cNvPr>
          <p:cNvSpPr txBox="1"/>
          <p:nvPr/>
        </p:nvSpPr>
        <p:spPr>
          <a:xfrm>
            <a:off x="370487" y="1730845"/>
            <a:ext cx="9877099" cy="461665"/>
          </a:xfrm>
          <a:prstGeom prst="rect">
            <a:avLst/>
          </a:prstGeom>
          <a:noFill/>
        </p:spPr>
        <p:txBody>
          <a:bodyPr wrap="square">
            <a:spAutoFit/>
          </a:bodyPr>
          <a:lstStyle/>
          <a:p>
            <a:r>
              <a:rPr lang="en-US" sz="2400" i="1" dirty="0">
                <a:latin typeface="Century Gothic" panose="020B0502020202020204" pitchFamily="34" charset="0"/>
              </a:rPr>
              <a:t>What is the relative formula mass of phosphorus pentachloride?</a:t>
            </a:r>
          </a:p>
        </p:txBody>
      </p:sp>
      <p:sp>
        <p:nvSpPr>
          <p:cNvPr id="11" name="TextBox 10">
            <a:extLst>
              <a:ext uri="{FF2B5EF4-FFF2-40B4-BE49-F238E27FC236}">
                <a16:creationId xmlns:a16="http://schemas.microsoft.com/office/drawing/2014/main" id="{4000CB4C-73C6-C485-822E-AD3E64C2BBEC}"/>
              </a:ext>
            </a:extLst>
          </p:cNvPr>
          <p:cNvSpPr txBox="1"/>
          <p:nvPr/>
        </p:nvSpPr>
        <p:spPr>
          <a:xfrm>
            <a:off x="423040" y="2098706"/>
            <a:ext cx="432238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x 35.5) + 31 = 208.5</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7659F16-CD87-C07B-3550-CB8737D70647}"/>
                  </a:ext>
                </a:extLst>
              </p:cNvPr>
              <p:cNvSpPr txBox="1"/>
              <p:nvPr/>
            </p:nvSpPr>
            <p:spPr>
              <a:xfrm>
                <a:off x="354723" y="2992084"/>
                <a:ext cx="4437994" cy="643509"/>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𝐍𝐮𝐦𝐛𝐞𝐫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sSub>
                          <m:sSubPr>
                            <m:ctrlPr>
                              <a:rPr lang="en-GB" sz="2400" b="1" i="1" dirty="0" smtClean="0">
                                <a:solidFill>
                                  <a:schemeClr val="accent1"/>
                                </a:solidFill>
                                <a:latin typeface="Cambria Math" panose="02040503050406030204" pitchFamily="18" charset="0"/>
                              </a:rPr>
                            </m:ctrlPr>
                          </m:sSubPr>
                          <m:e>
                            <m:r>
                              <a:rPr lang="en-GB" sz="2400" b="1" i="0" dirty="0" smtClean="0">
                                <a:solidFill>
                                  <a:schemeClr val="accent1"/>
                                </a:solidFill>
                                <a:latin typeface="Cambria Math" panose="02040503050406030204" pitchFamily="18" charset="0"/>
                              </a:rPr>
                              <m:t>𝐌</m:t>
                            </m:r>
                          </m:e>
                          <m:sub>
                            <m:r>
                              <a:rPr lang="en-GB" sz="2400" b="1" i="0" dirty="0" smtClean="0">
                                <a:solidFill>
                                  <a:schemeClr val="accent1"/>
                                </a:solidFill>
                                <a:latin typeface="Cambria Math" panose="02040503050406030204" pitchFamily="18" charset="0"/>
                              </a:rPr>
                              <m:t>𝐫</m:t>
                            </m:r>
                          </m:sub>
                        </m:sSub>
                      </m:den>
                    </m:f>
                  </m:oMath>
                </a14:m>
                <a:endParaRPr lang="en-US" sz="2400" b="1" dirty="0">
                  <a:solidFill>
                    <a:schemeClr val="accent1"/>
                  </a:solidFill>
                  <a:latin typeface="Century Gothic" panose="020B0502020202020204" pitchFamily="34" charset="0"/>
                </a:endParaRPr>
              </a:p>
            </p:txBody>
          </p:sp>
        </mc:Choice>
        <mc:Fallback>
          <p:sp>
            <p:nvSpPr>
              <p:cNvPr id="13" name="TextBox 12">
                <a:extLst>
                  <a:ext uri="{FF2B5EF4-FFF2-40B4-BE49-F238E27FC236}">
                    <a16:creationId xmlns:a16="http://schemas.microsoft.com/office/drawing/2014/main" id="{27659F16-CD87-C07B-3550-CB8737D70647}"/>
                  </a:ext>
                </a:extLst>
              </p:cNvPr>
              <p:cNvSpPr txBox="1">
                <a:spLocks noRot="1" noChangeAspect="1" noMove="1" noResize="1" noEditPoints="1" noAdjustHandles="1" noChangeArrowheads="1" noChangeShapeType="1" noTextEdit="1"/>
              </p:cNvSpPr>
              <p:nvPr/>
            </p:nvSpPr>
            <p:spPr>
              <a:xfrm>
                <a:off x="354723" y="2992084"/>
                <a:ext cx="4437994" cy="643509"/>
              </a:xfrm>
              <a:prstGeom prst="rect">
                <a:avLst/>
              </a:prstGeom>
              <a:blipFill>
                <a:blip r:embed="rId3"/>
                <a:stretch>
                  <a:fillRect l="-285" t="-384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693CD235-9FA8-16E2-E5C2-61711434EA7C}"/>
                  </a:ext>
                </a:extLst>
              </p:cNvPr>
              <p:cNvSpPr txBox="1"/>
              <p:nvPr/>
            </p:nvSpPr>
            <p:spPr>
              <a:xfrm>
                <a:off x="396764" y="3538620"/>
                <a:ext cx="4437994" cy="585032"/>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𝟐𝟎𝟖</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𝟓</m:t>
                        </m:r>
                      </m:den>
                    </m:f>
                  </m:oMath>
                </a14:m>
                <a:endParaRPr lang="en-US" sz="2400" b="1" dirty="0">
                  <a:solidFill>
                    <a:schemeClr val="accent1"/>
                  </a:solidFill>
                  <a:latin typeface="Century Gothic" panose="020B0502020202020204" pitchFamily="34" charset="0"/>
                </a:endParaRPr>
              </a:p>
            </p:txBody>
          </p:sp>
        </mc:Choice>
        <mc:Fallback>
          <p:sp>
            <p:nvSpPr>
              <p:cNvPr id="18" name="TextBox 17">
                <a:extLst>
                  <a:ext uri="{FF2B5EF4-FFF2-40B4-BE49-F238E27FC236}">
                    <a16:creationId xmlns:a16="http://schemas.microsoft.com/office/drawing/2014/main" id="{693CD235-9FA8-16E2-E5C2-61711434EA7C}"/>
                  </a:ext>
                </a:extLst>
              </p:cNvPr>
              <p:cNvSpPr txBox="1">
                <a:spLocks noRot="1" noChangeAspect="1" noMove="1" noResize="1" noEditPoints="1" noAdjustHandles="1" noChangeArrowheads="1" noChangeShapeType="1" noTextEdit="1"/>
              </p:cNvSpPr>
              <p:nvPr/>
            </p:nvSpPr>
            <p:spPr>
              <a:xfrm>
                <a:off x="396764" y="3538620"/>
                <a:ext cx="4437994" cy="585032"/>
              </a:xfrm>
              <a:prstGeom prst="rect">
                <a:avLst/>
              </a:prstGeom>
              <a:blipFill>
                <a:blip r:embed="rId4"/>
                <a:stretch>
                  <a:fillRect l="-286" t="-4255" b="-638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CA1FB04-B310-9453-6920-FA16C9CAEFD5}"/>
                  </a:ext>
                </a:extLst>
              </p:cNvPr>
              <p:cNvSpPr txBox="1"/>
              <p:nvPr/>
            </p:nvSpPr>
            <p:spPr>
              <a:xfrm>
                <a:off x="428296" y="4137707"/>
                <a:ext cx="4437994" cy="461665"/>
              </a:xfrm>
              <a:prstGeom prst="rect">
                <a:avLst/>
              </a:prstGeom>
              <a:noFill/>
            </p:spPr>
            <p:txBody>
              <a:bodyPr wrap="square">
                <a:spAutoFit/>
              </a:bodyPr>
              <a:lstStyle/>
              <a:p>
                <a14:m>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a:t>
                </a:r>
                <a14:m>
                  <m:oMath xmlns:m="http://schemas.openxmlformats.org/officeDocument/2006/math">
                    <m:r>
                      <a:rPr lang="en-GB" sz="2400" b="1" i="0" dirty="0" smtClean="0">
                        <a:solidFill>
                          <a:schemeClr val="accent1"/>
                        </a:solidFill>
                        <a:latin typeface="Cambria Math" panose="02040503050406030204" pitchFamily="18" charset="0"/>
                      </a:rPr>
                      <m:t>𝟓𝟐𝟏</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𝟐𝟓</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𝐠</m:t>
                    </m:r>
                  </m:oMath>
                </a14:m>
                <a:endParaRPr lang="en-US" sz="2400" b="1" dirty="0">
                  <a:solidFill>
                    <a:schemeClr val="accent1"/>
                  </a:solidFill>
                  <a:latin typeface="Century Gothic" panose="020B0502020202020204" pitchFamily="34" charset="0"/>
                </a:endParaRPr>
              </a:p>
            </p:txBody>
          </p:sp>
        </mc:Choice>
        <mc:Fallback>
          <p:sp>
            <p:nvSpPr>
              <p:cNvPr id="19" name="TextBox 18">
                <a:extLst>
                  <a:ext uri="{FF2B5EF4-FFF2-40B4-BE49-F238E27FC236}">
                    <a16:creationId xmlns:a16="http://schemas.microsoft.com/office/drawing/2014/main" id="{5CA1FB04-B310-9453-6920-FA16C9CAEFD5}"/>
                  </a:ext>
                </a:extLst>
              </p:cNvPr>
              <p:cNvSpPr txBox="1">
                <a:spLocks noRot="1" noChangeAspect="1" noMove="1" noResize="1" noEditPoints="1" noAdjustHandles="1" noChangeArrowheads="1" noChangeShapeType="1" noTextEdit="1"/>
              </p:cNvSpPr>
              <p:nvPr/>
            </p:nvSpPr>
            <p:spPr>
              <a:xfrm>
                <a:off x="428296" y="4137707"/>
                <a:ext cx="4437994" cy="461665"/>
              </a:xfrm>
              <a:prstGeom prst="rect">
                <a:avLst/>
              </a:prstGeom>
              <a:blipFill>
                <a:blip r:embed="rId5"/>
                <a:stretch>
                  <a:fillRect t="-10811" b="-27027"/>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C46A71B2-D239-9559-3F80-F288B84B36C3}"/>
              </a:ext>
            </a:extLst>
          </p:cNvPr>
          <p:cNvSpPr txBox="1"/>
          <p:nvPr/>
        </p:nvSpPr>
        <p:spPr>
          <a:xfrm>
            <a:off x="433550" y="4552872"/>
            <a:ext cx="10602312" cy="461665"/>
          </a:xfrm>
          <a:prstGeom prst="rect">
            <a:avLst/>
          </a:prstGeom>
          <a:noFill/>
        </p:spPr>
        <p:txBody>
          <a:bodyPr wrap="square">
            <a:spAutoFit/>
          </a:bodyPr>
          <a:lstStyle/>
          <a:p>
            <a:r>
              <a:rPr lang="en-US" sz="2400" i="1" dirty="0">
                <a:latin typeface="Century Gothic" panose="020B0502020202020204" pitchFamily="34" charset="0"/>
              </a:rPr>
              <a:t>Stretch: how many atoms does the scientist have in their sample? </a:t>
            </a:r>
          </a:p>
        </p:txBody>
      </p:sp>
      <p:sp>
        <p:nvSpPr>
          <p:cNvPr id="5" name="TextBox 4">
            <a:extLst>
              <a:ext uri="{FF2B5EF4-FFF2-40B4-BE49-F238E27FC236}">
                <a16:creationId xmlns:a16="http://schemas.microsoft.com/office/drawing/2014/main" id="{821B4616-F9C2-351D-7159-63919905ED46}"/>
              </a:ext>
            </a:extLst>
          </p:cNvPr>
          <p:cNvSpPr txBox="1"/>
          <p:nvPr/>
        </p:nvSpPr>
        <p:spPr>
          <a:xfrm>
            <a:off x="486103" y="4920733"/>
            <a:ext cx="9729952"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2.5 mol x 6.02 x10</a:t>
            </a:r>
            <a:r>
              <a:rPr lang="en-US" sz="2400" b="1" baseline="30000" dirty="0">
                <a:solidFill>
                  <a:schemeClr val="accent1"/>
                </a:solidFill>
                <a:latin typeface="Century Gothic" panose="020B0502020202020204" pitchFamily="34" charset="0"/>
              </a:rPr>
              <a:t>23</a:t>
            </a:r>
            <a:r>
              <a:rPr lang="en-US" sz="2400" b="1" dirty="0">
                <a:solidFill>
                  <a:schemeClr val="accent1"/>
                </a:solidFill>
                <a:latin typeface="Century Gothic" panose="020B0502020202020204" pitchFamily="34" charset="0"/>
              </a:rPr>
              <a:t> = 1.505 x10</a:t>
            </a:r>
            <a:r>
              <a:rPr lang="en-US" sz="2400" b="1" baseline="30000" dirty="0">
                <a:solidFill>
                  <a:schemeClr val="accent1"/>
                </a:solidFill>
                <a:latin typeface="Century Gothic" panose="020B0502020202020204" pitchFamily="34" charset="0"/>
              </a:rPr>
              <a:t>24</a:t>
            </a:r>
            <a:r>
              <a:rPr lang="en-US" sz="2400" b="1" dirty="0">
                <a:solidFill>
                  <a:schemeClr val="accent1"/>
                </a:solidFill>
                <a:latin typeface="Century Gothic" panose="020B0502020202020204" pitchFamily="34" charset="0"/>
              </a:rPr>
              <a:t> molecules</a:t>
            </a:r>
          </a:p>
          <a:p>
            <a:r>
              <a:rPr lang="en-US" sz="2400" b="1" dirty="0">
                <a:solidFill>
                  <a:schemeClr val="accent1"/>
                </a:solidFill>
                <a:latin typeface="Century Gothic" panose="020B0502020202020204" pitchFamily="34" charset="0"/>
              </a:rPr>
              <a:t>6 atoms per molecule so 6 x 1.505 x10</a:t>
            </a:r>
            <a:r>
              <a:rPr lang="en-US" sz="2400" b="1" baseline="30000" dirty="0">
                <a:solidFill>
                  <a:schemeClr val="accent1"/>
                </a:solidFill>
                <a:latin typeface="Century Gothic" panose="020B0502020202020204" pitchFamily="34" charset="0"/>
              </a:rPr>
              <a:t>24</a:t>
            </a:r>
            <a:r>
              <a:rPr lang="en-US" sz="2400" b="1" dirty="0">
                <a:solidFill>
                  <a:schemeClr val="accent1"/>
                </a:solidFill>
                <a:latin typeface="Century Gothic" panose="020B0502020202020204" pitchFamily="34" charset="0"/>
              </a:rPr>
              <a:t> = 9.03 x10</a:t>
            </a:r>
            <a:r>
              <a:rPr lang="en-US" sz="2400" b="1" baseline="30000" dirty="0">
                <a:solidFill>
                  <a:schemeClr val="accent1"/>
                </a:solidFill>
                <a:latin typeface="Century Gothic" panose="020B0502020202020204" pitchFamily="34" charset="0"/>
              </a:rPr>
              <a:t>24</a:t>
            </a:r>
          </a:p>
        </p:txBody>
      </p:sp>
    </p:spTree>
    <p:extLst>
      <p:ext uri="{BB962C8B-B14F-4D97-AF65-F5344CB8AC3E}">
        <p14:creationId xmlns:p14="http://schemas.microsoft.com/office/powerpoint/2010/main" val="1813385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1" grpId="0"/>
      <p:bldP spid="13" grpId="0"/>
      <p:bldP spid="18" grpId="0"/>
      <p:bldP spid="19" grpId="0"/>
      <p:bldP spid="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233680" y="977831"/>
            <a:ext cx="10703460" cy="4524315"/>
          </a:xfrm>
          <a:prstGeom prst="rect">
            <a:avLst/>
          </a:prstGeom>
          <a:noFill/>
        </p:spPr>
        <p:txBody>
          <a:bodyPr wrap="square" rtlCol="0">
            <a:spAutoFit/>
          </a:bodyPr>
          <a:lstStyle/>
          <a:p>
            <a:r>
              <a:rPr lang="en-GB" sz="2400" b="1" dirty="0">
                <a:latin typeface="Century Gothic" panose="020B0502020202020204" pitchFamily="34" charset="0"/>
              </a:rPr>
              <a:t>Baking a mole cake</a:t>
            </a:r>
          </a:p>
          <a:p>
            <a:endParaRPr lang="en-GB" sz="2400" b="1" dirty="0">
              <a:latin typeface="Century Gothic" panose="020B0502020202020204" pitchFamily="34" charset="0"/>
            </a:endParaRPr>
          </a:p>
          <a:p>
            <a:r>
              <a:rPr lang="en-GB" sz="2400" dirty="0">
                <a:latin typeface="Century Gothic" panose="020B0502020202020204" pitchFamily="34" charset="0"/>
              </a:rPr>
              <a:t>A chemist has written a cake recipe in moles! Convert the amount of substance to mass (0 </a:t>
            </a:r>
            <a:r>
              <a:rPr lang="en-GB" sz="2400" dirty="0" err="1">
                <a:latin typeface="Century Gothic" panose="020B0502020202020204" pitchFamily="34" charset="0"/>
              </a:rPr>
              <a:t>d.p</a:t>
            </a:r>
            <a:r>
              <a:rPr lang="en-GB" sz="2400" dirty="0">
                <a:latin typeface="Century Gothic" panose="020B0502020202020204" pitchFamily="34" charset="0"/>
              </a:rPr>
              <a:t>) for each of these ingredients. </a:t>
            </a:r>
          </a:p>
          <a:p>
            <a:pPr lvl="1"/>
            <a:r>
              <a:rPr lang="en-GB" sz="2400" dirty="0">
                <a:latin typeface="Century Gothic" panose="020B0502020202020204" pitchFamily="34" charset="0"/>
              </a:rPr>
              <a:t>(A</a:t>
            </a:r>
            <a:r>
              <a:rPr lang="en-GB" sz="2400" baseline="-25000" dirty="0">
                <a:latin typeface="Century Gothic" panose="020B0502020202020204" pitchFamily="34" charset="0"/>
              </a:rPr>
              <a:t>r</a:t>
            </a:r>
            <a:r>
              <a:rPr lang="en-GB" sz="2400" dirty="0">
                <a:latin typeface="Century Gothic" panose="020B0502020202020204" pitchFamily="34" charset="0"/>
              </a:rPr>
              <a:t>: C = 12; O = 16; H = 1; Na = 23)</a:t>
            </a:r>
          </a:p>
          <a:p>
            <a:endParaRPr lang="en-GB" sz="2400" dirty="0">
              <a:latin typeface="Century Gothic" panose="020B0502020202020204" pitchFamily="34" charset="0"/>
            </a:endParaRPr>
          </a:p>
          <a:p>
            <a:pPr lvl="1"/>
            <a:endParaRPr lang="en-GB" sz="2400" dirty="0">
              <a:latin typeface="Century Gothic" panose="020B0502020202020204" pitchFamily="34" charset="0"/>
            </a:endParaRPr>
          </a:p>
          <a:p>
            <a:pPr lvl="1"/>
            <a:endParaRPr lang="en-GB" sz="2400" dirty="0">
              <a:latin typeface="Century Gothic" panose="020B0502020202020204" pitchFamily="34" charset="0"/>
            </a:endParaRPr>
          </a:p>
          <a:p>
            <a:pPr lvl="1"/>
            <a:endParaRPr lang="en-GB" sz="2400" dirty="0">
              <a:latin typeface="Century Gothic" panose="020B0502020202020204" pitchFamily="34" charset="0"/>
            </a:endParaRPr>
          </a:p>
          <a:p>
            <a:pPr lvl="1"/>
            <a:endParaRPr lang="en-GB" sz="2400" dirty="0">
              <a:latin typeface="Century Gothic" panose="020B0502020202020204" pitchFamily="34" charset="0"/>
            </a:endParaRPr>
          </a:p>
          <a:p>
            <a:pPr lvl="1"/>
            <a:endParaRPr lang="en-GB" sz="2400" dirty="0">
              <a:latin typeface="Century Gothic" panose="020B0502020202020204" pitchFamily="34" charset="0"/>
            </a:endParaRPr>
          </a:p>
          <a:p>
            <a:endParaRPr lang="en-GB" sz="2400" dirty="0">
              <a:latin typeface="Century Gothic" panose="020B0502020202020204" pitchFamily="34" charset="0"/>
            </a:endParaRPr>
          </a:p>
        </p:txBody>
      </p:sp>
      <p:graphicFrame>
        <p:nvGraphicFramePr>
          <p:cNvPr id="2" name="Table 2">
            <a:extLst>
              <a:ext uri="{FF2B5EF4-FFF2-40B4-BE49-F238E27FC236}">
                <a16:creationId xmlns:a16="http://schemas.microsoft.com/office/drawing/2014/main" id="{A1105EE1-EA9B-44BC-9A36-2FBD2B967FE4}"/>
              </a:ext>
            </a:extLst>
          </p:cNvPr>
          <p:cNvGraphicFramePr>
            <a:graphicFrameLocks noGrp="1"/>
          </p:cNvGraphicFramePr>
          <p:nvPr>
            <p:extLst>
              <p:ext uri="{D42A27DB-BD31-4B8C-83A1-F6EECF244321}">
                <p14:modId xmlns:p14="http://schemas.microsoft.com/office/powerpoint/2010/main" val="4068112137"/>
              </p:ext>
            </p:extLst>
          </p:nvPr>
        </p:nvGraphicFramePr>
        <p:xfrm>
          <a:off x="734420" y="3197447"/>
          <a:ext cx="9242960" cy="1981200"/>
        </p:xfrm>
        <a:graphic>
          <a:graphicData uri="http://schemas.openxmlformats.org/drawingml/2006/table">
            <a:tbl>
              <a:tblPr firstRow="1" bandRow="1">
                <a:tableStyleId>{5940675A-B579-460E-94D1-54222C63F5DA}</a:tableStyleId>
              </a:tblPr>
              <a:tblGrid>
                <a:gridCol w="4310012">
                  <a:extLst>
                    <a:ext uri="{9D8B030D-6E8A-4147-A177-3AD203B41FA5}">
                      <a16:colId xmlns:a16="http://schemas.microsoft.com/office/drawing/2014/main" val="1463177103"/>
                    </a:ext>
                  </a:extLst>
                </a:gridCol>
                <a:gridCol w="1644316">
                  <a:extLst>
                    <a:ext uri="{9D8B030D-6E8A-4147-A177-3AD203B41FA5}">
                      <a16:colId xmlns:a16="http://schemas.microsoft.com/office/drawing/2014/main" val="2573968939"/>
                    </a:ext>
                  </a:extLst>
                </a:gridCol>
                <a:gridCol w="1644316">
                  <a:extLst>
                    <a:ext uri="{9D8B030D-6E8A-4147-A177-3AD203B41FA5}">
                      <a16:colId xmlns:a16="http://schemas.microsoft.com/office/drawing/2014/main" val="964754685"/>
                    </a:ext>
                  </a:extLst>
                </a:gridCol>
                <a:gridCol w="1644316">
                  <a:extLst>
                    <a:ext uri="{9D8B030D-6E8A-4147-A177-3AD203B41FA5}">
                      <a16:colId xmlns:a16="http://schemas.microsoft.com/office/drawing/2014/main" val="676437639"/>
                    </a:ext>
                  </a:extLst>
                </a:gridCol>
              </a:tblGrid>
              <a:tr h="370840">
                <a:tc>
                  <a:txBody>
                    <a:bodyPr/>
                    <a:lstStyle/>
                    <a:p>
                      <a:pPr algn="ctr"/>
                      <a:r>
                        <a:rPr lang="en-GB" sz="2000">
                          <a:latin typeface="Century Gothic" panose="020B0502020202020204" pitchFamily="34" charset="0"/>
                        </a:rPr>
                        <a:t>Ingredient</a:t>
                      </a:r>
                    </a:p>
                  </a:txBody>
                  <a:tcPr/>
                </a:tc>
                <a:tc>
                  <a:txBody>
                    <a:bodyPr/>
                    <a:lstStyle/>
                    <a:p>
                      <a:pPr algn="ctr"/>
                      <a:r>
                        <a:rPr lang="en-GB" sz="2000">
                          <a:latin typeface="Century Gothic" panose="020B0502020202020204" pitchFamily="34" charset="0"/>
                        </a:rPr>
                        <a:t>Formula</a:t>
                      </a:r>
                    </a:p>
                  </a:txBody>
                  <a:tcPr/>
                </a:tc>
                <a:tc>
                  <a:txBody>
                    <a:bodyPr/>
                    <a:lstStyle/>
                    <a:p>
                      <a:pPr algn="ctr"/>
                      <a:r>
                        <a:rPr lang="en-GB" sz="2000">
                          <a:latin typeface="Century Gothic" panose="020B0502020202020204" pitchFamily="34" charset="0"/>
                        </a:rPr>
                        <a:t>M</a:t>
                      </a:r>
                      <a:r>
                        <a:rPr lang="en-GB" sz="2000" baseline="-25000">
                          <a:latin typeface="Century Gothic" panose="020B0502020202020204" pitchFamily="34" charset="0"/>
                        </a:rPr>
                        <a:t>r</a:t>
                      </a:r>
                    </a:p>
                  </a:txBody>
                  <a:tcPr/>
                </a:tc>
                <a:tc>
                  <a:txBody>
                    <a:bodyPr/>
                    <a:lstStyle/>
                    <a:p>
                      <a:pPr algn="ctr"/>
                      <a:r>
                        <a:rPr lang="en-GB" sz="2000">
                          <a:latin typeface="Century Gothic" panose="020B0502020202020204" pitchFamily="34" charset="0"/>
                        </a:rPr>
                        <a:t>Mass (g)</a:t>
                      </a:r>
                    </a:p>
                  </a:txBody>
                  <a:tcPr/>
                </a:tc>
                <a:extLst>
                  <a:ext uri="{0D108BD9-81ED-4DB2-BD59-A6C34878D82A}">
                    <a16:rowId xmlns:a16="http://schemas.microsoft.com/office/drawing/2014/main" val="2969783046"/>
                  </a:ext>
                </a:extLst>
              </a:tr>
              <a:tr h="370840">
                <a:tc>
                  <a:txBody>
                    <a:bodyPr/>
                    <a:lstStyle/>
                    <a:p>
                      <a:pPr algn="l"/>
                      <a:r>
                        <a:rPr lang="en-GB" sz="2000">
                          <a:latin typeface="Century Gothic" panose="020B0502020202020204" pitchFamily="34" charset="0"/>
                        </a:rPr>
                        <a:t>0.585 moles of caster sugar</a:t>
                      </a:r>
                    </a:p>
                  </a:txBody>
                  <a:tcPr/>
                </a:tc>
                <a:tc>
                  <a:txBody>
                    <a:bodyPr/>
                    <a:lstStyle/>
                    <a:p>
                      <a:pPr algn="ctr"/>
                      <a:r>
                        <a:rPr lang="en-GB" sz="2000">
                          <a:latin typeface="Century Gothic" panose="020B0502020202020204" pitchFamily="34" charset="0"/>
                        </a:rPr>
                        <a:t>C</a:t>
                      </a:r>
                      <a:r>
                        <a:rPr lang="en-GB" sz="2000" baseline="-25000">
                          <a:latin typeface="Century Gothic" panose="020B0502020202020204" pitchFamily="34" charset="0"/>
                        </a:rPr>
                        <a:t>12</a:t>
                      </a:r>
                      <a:r>
                        <a:rPr lang="en-GB" sz="2000">
                          <a:latin typeface="Century Gothic" panose="020B0502020202020204" pitchFamily="34" charset="0"/>
                        </a:rPr>
                        <a:t>H</a:t>
                      </a:r>
                      <a:r>
                        <a:rPr lang="en-GB" sz="2000" baseline="-25000">
                          <a:latin typeface="Century Gothic" panose="020B0502020202020204" pitchFamily="34" charset="0"/>
                        </a:rPr>
                        <a:t>22</a:t>
                      </a:r>
                      <a:r>
                        <a:rPr lang="en-GB" sz="2000">
                          <a:latin typeface="Century Gothic" panose="020B0502020202020204" pitchFamily="34" charset="0"/>
                        </a:rPr>
                        <a:t>O</a:t>
                      </a:r>
                      <a:r>
                        <a:rPr lang="en-GB" sz="2000" baseline="-25000">
                          <a:latin typeface="Century Gothic" panose="020B0502020202020204" pitchFamily="34" charset="0"/>
                        </a:rPr>
                        <a:t>11</a:t>
                      </a:r>
                    </a:p>
                  </a:txBody>
                  <a:tcPr/>
                </a:tc>
                <a:tc>
                  <a:txBody>
                    <a:bodyPr/>
                    <a:lstStyle/>
                    <a:p>
                      <a:pPr algn="ctr"/>
                      <a:r>
                        <a:rPr lang="en-GB" sz="2000">
                          <a:latin typeface="Century Gothic" panose="020B0502020202020204" pitchFamily="34" charset="0"/>
                        </a:rPr>
                        <a:t>342</a:t>
                      </a:r>
                    </a:p>
                  </a:txBody>
                  <a:tcPr/>
                </a:tc>
                <a:tc>
                  <a:txBody>
                    <a:bodyPr/>
                    <a:lstStyle/>
                    <a:p>
                      <a:pPr algn="ctr"/>
                      <a:endParaRPr lang="en-GB" sz="2000">
                        <a:latin typeface="Century Gothic" panose="020B0502020202020204" pitchFamily="34" charset="0"/>
                      </a:endParaRPr>
                    </a:p>
                  </a:txBody>
                  <a:tcPr/>
                </a:tc>
                <a:extLst>
                  <a:ext uri="{0D108BD9-81ED-4DB2-BD59-A6C34878D82A}">
                    <a16:rowId xmlns:a16="http://schemas.microsoft.com/office/drawing/2014/main" val="645677912"/>
                  </a:ext>
                </a:extLst>
              </a:tr>
              <a:tr h="370840">
                <a:tc>
                  <a:txBody>
                    <a:bodyPr/>
                    <a:lstStyle/>
                    <a:p>
                      <a:pPr algn="l"/>
                      <a:r>
                        <a:rPr lang="en-GB" sz="2000">
                          <a:latin typeface="Century Gothic" panose="020B0502020202020204" pitchFamily="34" charset="0"/>
                        </a:rPr>
                        <a:t>0.641 moles of margarine</a:t>
                      </a:r>
                    </a:p>
                  </a:txBody>
                  <a:tcPr/>
                </a:tc>
                <a:tc>
                  <a:txBody>
                    <a:bodyPr/>
                    <a:lstStyle/>
                    <a:p>
                      <a:pPr algn="ctr"/>
                      <a:r>
                        <a:rPr lang="en-GB" sz="2000">
                          <a:latin typeface="Century Gothic" panose="020B0502020202020204" pitchFamily="34" charset="0"/>
                        </a:rPr>
                        <a:t>C</a:t>
                      </a:r>
                      <a:r>
                        <a:rPr lang="en-GB" sz="2000" baseline="-25000">
                          <a:latin typeface="Century Gothic" panose="020B0502020202020204" pitchFamily="34" charset="0"/>
                        </a:rPr>
                        <a:t>20</a:t>
                      </a:r>
                      <a:r>
                        <a:rPr lang="en-GB" sz="2000">
                          <a:latin typeface="Century Gothic" panose="020B0502020202020204" pitchFamily="34" charset="0"/>
                        </a:rPr>
                        <a:t>H</a:t>
                      </a:r>
                      <a:r>
                        <a:rPr lang="en-GB" sz="2000" baseline="-25000">
                          <a:latin typeface="Century Gothic" panose="020B0502020202020204" pitchFamily="34" charset="0"/>
                        </a:rPr>
                        <a:t>40</a:t>
                      </a:r>
                      <a:r>
                        <a:rPr lang="en-GB" sz="2000">
                          <a:latin typeface="Century Gothic" panose="020B0502020202020204" pitchFamily="34" charset="0"/>
                        </a:rPr>
                        <a:t>O</a:t>
                      </a:r>
                      <a:r>
                        <a:rPr lang="en-GB" sz="2000" baseline="-25000">
                          <a:latin typeface="Century Gothic" panose="020B0502020202020204" pitchFamily="34" charset="0"/>
                        </a:rPr>
                        <a:t>2</a:t>
                      </a:r>
                    </a:p>
                  </a:txBody>
                  <a:tcPr/>
                </a:tc>
                <a:tc>
                  <a:txBody>
                    <a:bodyPr/>
                    <a:lstStyle/>
                    <a:p>
                      <a:pPr algn="ctr"/>
                      <a:endParaRPr lang="en-GB" sz="2000">
                        <a:latin typeface="Century Gothic" panose="020B0502020202020204" pitchFamily="34" charset="0"/>
                      </a:endParaRPr>
                    </a:p>
                  </a:txBody>
                  <a:tcPr/>
                </a:tc>
                <a:tc>
                  <a:txBody>
                    <a:bodyPr/>
                    <a:lstStyle/>
                    <a:p>
                      <a:pPr algn="ctr"/>
                      <a:endParaRPr lang="en-GB" sz="2000">
                        <a:latin typeface="Century Gothic" panose="020B0502020202020204" pitchFamily="34" charset="0"/>
                      </a:endParaRPr>
                    </a:p>
                  </a:txBody>
                  <a:tcPr/>
                </a:tc>
                <a:extLst>
                  <a:ext uri="{0D108BD9-81ED-4DB2-BD59-A6C34878D82A}">
                    <a16:rowId xmlns:a16="http://schemas.microsoft.com/office/drawing/2014/main" val="3895891438"/>
                  </a:ext>
                </a:extLst>
              </a:tr>
              <a:tr h="370840">
                <a:tc>
                  <a:txBody>
                    <a:bodyPr/>
                    <a:lstStyle/>
                    <a:p>
                      <a:pPr algn="l"/>
                      <a:r>
                        <a:rPr lang="en-GB" sz="2000">
                          <a:latin typeface="Century Gothic" panose="020B0502020202020204" pitchFamily="34" charset="0"/>
                        </a:rPr>
                        <a:t>1.250 moles of flour</a:t>
                      </a:r>
                    </a:p>
                  </a:txBody>
                  <a:tcPr/>
                </a:tc>
                <a:tc>
                  <a:txBody>
                    <a:bodyPr/>
                    <a:lstStyle/>
                    <a:p>
                      <a:pPr algn="ctr"/>
                      <a:r>
                        <a:rPr lang="en-GB" sz="2000">
                          <a:latin typeface="Century Gothic" panose="020B0502020202020204" pitchFamily="34" charset="0"/>
                        </a:rPr>
                        <a:t>C</a:t>
                      </a:r>
                      <a:r>
                        <a:rPr lang="en-GB" sz="2000" baseline="-25000">
                          <a:latin typeface="Century Gothic" panose="020B0502020202020204" pitchFamily="34" charset="0"/>
                        </a:rPr>
                        <a:t>6</a:t>
                      </a:r>
                      <a:r>
                        <a:rPr lang="en-GB" sz="2000">
                          <a:latin typeface="Century Gothic" panose="020B0502020202020204" pitchFamily="34" charset="0"/>
                        </a:rPr>
                        <a:t>H</a:t>
                      </a:r>
                      <a:r>
                        <a:rPr lang="en-GB" sz="2000" baseline="-25000">
                          <a:latin typeface="Century Gothic" panose="020B0502020202020204" pitchFamily="34" charset="0"/>
                        </a:rPr>
                        <a:t>10</a:t>
                      </a:r>
                      <a:r>
                        <a:rPr lang="en-GB" sz="2000">
                          <a:latin typeface="Century Gothic" panose="020B0502020202020204" pitchFamily="34" charset="0"/>
                        </a:rPr>
                        <a:t>O</a:t>
                      </a:r>
                      <a:r>
                        <a:rPr lang="en-GB" sz="2000" baseline="-25000">
                          <a:latin typeface="Century Gothic" panose="020B0502020202020204" pitchFamily="34" charset="0"/>
                        </a:rPr>
                        <a:t>5</a:t>
                      </a:r>
                    </a:p>
                  </a:txBody>
                  <a:tcPr/>
                </a:tc>
                <a:tc>
                  <a:txBody>
                    <a:bodyPr/>
                    <a:lstStyle/>
                    <a:p>
                      <a:pPr algn="ctr"/>
                      <a:r>
                        <a:rPr lang="en-GB" sz="2000">
                          <a:latin typeface="Century Gothic" panose="020B0502020202020204" pitchFamily="34" charset="0"/>
                        </a:rPr>
                        <a:t>160</a:t>
                      </a:r>
                    </a:p>
                  </a:txBody>
                  <a:tcPr/>
                </a:tc>
                <a:tc>
                  <a:txBody>
                    <a:bodyPr/>
                    <a:lstStyle/>
                    <a:p>
                      <a:pPr algn="ctr"/>
                      <a:endParaRPr lang="en-GB" sz="2000">
                        <a:latin typeface="Century Gothic" panose="020B0502020202020204" pitchFamily="34" charset="0"/>
                      </a:endParaRPr>
                    </a:p>
                  </a:txBody>
                  <a:tcPr/>
                </a:tc>
                <a:extLst>
                  <a:ext uri="{0D108BD9-81ED-4DB2-BD59-A6C34878D82A}">
                    <a16:rowId xmlns:a16="http://schemas.microsoft.com/office/drawing/2014/main" val="2384189602"/>
                  </a:ext>
                </a:extLst>
              </a:tr>
              <a:tr h="370840">
                <a:tc>
                  <a:txBody>
                    <a:bodyPr/>
                    <a:lstStyle/>
                    <a:p>
                      <a:pPr algn="l"/>
                      <a:r>
                        <a:rPr lang="en-GB" sz="2000" dirty="0">
                          <a:latin typeface="Century Gothic" panose="020B0502020202020204" pitchFamily="34" charset="0"/>
                        </a:rPr>
                        <a:t>0.040 moles of baking powder</a:t>
                      </a:r>
                    </a:p>
                  </a:txBody>
                  <a:tcPr/>
                </a:tc>
                <a:tc>
                  <a:txBody>
                    <a:bodyPr/>
                    <a:lstStyle/>
                    <a:p>
                      <a:pPr algn="ctr"/>
                      <a:r>
                        <a:rPr lang="en-GB" sz="2000">
                          <a:latin typeface="Century Gothic" panose="020B0502020202020204" pitchFamily="34" charset="0"/>
                        </a:rPr>
                        <a:t>Na</a:t>
                      </a:r>
                      <a:r>
                        <a:rPr lang="en-GB" sz="2000" baseline="-25000">
                          <a:latin typeface="Century Gothic" panose="020B0502020202020204" pitchFamily="34" charset="0"/>
                        </a:rPr>
                        <a:t>2</a:t>
                      </a:r>
                      <a:r>
                        <a:rPr lang="en-GB" sz="2000">
                          <a:latin typeface="Century Gothic" panose="020B0502020202020204" pitchFamily="34" charset="0"/>
                        </a:rPr>
                        <a:t>CO</a:t>
                      </a:r>
                      <a:r>
                        <a:rPr lang="en-GB" sz="2000" baseline="-25000">
                          <a:latin typeface="Century Gothic" panose="020B0502020202020204" pitchFamily="34" charset="0"/>
                        </a:rPr>
                        <a:t>3</a:t>
                      </a:r>
                    </a:p>
                  </a:txBody>
                  <a:tcPr/>
                </a:tc>
                <a:tc>
                  <a:txBody>
                    <a:bodyPr/>
                    <a:lstStyle/>
                    <a:p>
                      <a:pPr algn="ctr"/>
                      <a:endParaRPr lang="en-GB" sz="2000">
                        <a:latin typeface="Century Gothic" panose="020B0502020202020204" pitchFamily="34" charset="0"/>
                      </a:endParaRPr>
                    </a:p>
                  </a:txBody>
                  <a:tcPr/>
                </a:tc>
                <a:tc>
                  <a:txBody>
                    <a:bodyPr/>
                    <a:lstStyle/>
                    <a:p>
                      <a:pPr algn="ctr"/>
                      <a:endParaRPr lang="en-GB" sz="2000" dirty="0">
                        <a:latin typeface="Century Gothic" panose="020B0502020202020204" pitchFamily="34" charset="0"/>
                      </a:endParaRPr>
                    </a:p>
                  </a:txBody>
                  <a:tcPr/>
                </a:tc>
                <a:extLst>
                  <a:ext uri="{0D108BD9-81ED-4DB2-BD59-A6C34878D82A}">
                    <a16:rowId xmlns:a16="http://schemas.microsoft.com/office/drawing/2014/main" val="3215609847"/>
                  </a:ext>
                </a:extLst>
              </a:tr>
            </a:tbl>
          </a:graphicData>
        </a:graphic>
      </p:graphicFrame>
      <p:graphicFrame>
        <p:nvGraphicFramePr>
          <p:cNvPr id="17" name="Table 2">
            <a:extLst>
              <a:ext uri="{FF2B5EF4-FFF2-40B4-BE49-F238E27FC236}">
                <a16:creationId xmlns:a16="http://schemas.microsoft.com/office/drawing/2014/main" id="{D8E7D962-8930-416F-B396-C73F1B7837D4}"/>
              </a:ext>
            </a:extLst>
          </p:cNvPr>
          <p:cNvGraphicFramePr>
            <a:graphicFrameLocks noGrp="1"/>
          </p:cNvGraphicFramePr>
          <p:nvPr>
            <p:extLst>
              <p:ext uri="{D42A27DB-BD31-4B8C-83A1-F6EECF244321}">
                <p14:modId xmlns:p14="http://schemas.microsoft.com/office/powerpoint/2010/main" val="3531340851"/>
              </p:ext>
            </p:extLst>
          </p:nvPr>
        </p:nvGraphicFramePr>
        <p:xfrm>
          <a:off x="6736044" y="3213212"/>
          <a:ext cx="3288632" cy="1981200"/>
        </p:xfrm>
        <a:graphic>
          <a:graphicData uri="http://schemas.openxmlformats.org/drawingml/2006/table">
            <a:tbl>
              <a:tblPr firstRow="1" bandRow="1">
                <a:tableStyleId>{5940675A-B579-460E-94D1-54222C63F5DA}</a:tableStyleId>
              </a:tblPr>
              <a:tblGrid>
                <a:gridCol w="1644316">
                  <a:extLst>
                    <a:ext uri="{9D8B030D-6E8A-4147-A177-3AD203B41FA5}">
                      <a16:colId xmlns:a16="http://schemas.microsoft.com/office/drawing/2014/main" val="964754685"/>
                    </a:ext>
                  </a:extLst>
                </a:gridCol>
                <a:gridCol w="1644316">
                  <a:extLst>
                    <a:ext uri="{9D8B030D-6E8A-4147-A177-3AD203B41FA5}">
                      <a16:colId xmlns:a16="http://schemas.microsoft.com/office/drawing/2014/main" val="676437639"/>
                    </a:ext>
                  </a:extLst>
                </a:gridCol>
              </a:tblGrid>
              <a:tr h="370840">
                <a:tc>
                  <a:txBody>
                    <a:bodyPr/>
                    <a:lstStyle/>
                    <a:p>
                      <a:pPr algn="ctr"/>
                      <a:endParaRPr lang="en-GB" sz="2000" b="1" baseline="-25000">
                        <a:solidFill>
                          <a:schemeClr val="accent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lang="en-GB" sz="2000" b="1">
                        <a:solidFill>
                          <a:schemeClr val="accent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69783046"/>
                  </a:ext>
                </a:extLst>
              </a:tr>
              <a:tr h="370840">
                <a:tc>
                  <a:txBody>
                    <a:bodyPr/>
                    <a:lstStyle/>
                    <a:p>
                      <a:pPr algn="ctr"/>
                      <a:endParaRPr lang="en-GB" sz="2000" b="1">
                        <a:solidFill>
                          <a:schemeClr val="accent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2000" b="1">
                          <a:solidFill>
                            <a:schemeClr val="accent1"/>
                          </a:solidFill>
                          <a:latin typeface="Century Gothic" panose="020B0502020202020204" pitchFamily="34" charset="0"/>
                        </a:rPr>
                        <a:t>200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45677912"/>
                  </a:ext>
                </a:extLst>
              </a:tr>
              <a:tr h="370840">
                <a:tc>
                  <a:txBody>
                    <a:bodyPr/>
                    <a:lstStyle/>
                    <a:p>
                      <a:pPr algn="ctr"/>
                      <a:r>
                        <a:rPr lang="en-GB" sz="2000" b="1">
                          <a:solidFill>
                            <a:schemeClr val="accent1"/>
                          </a:solidFill>
                          <a:latin typeface="Century Gothic" panose="020B0502020202020204" pitchFamily="34" charset="0"/>
                        </a:rPr>
                        <a:t>312</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2000" b="1">
                          <a:solidFill>
                            <a:schemeClr val="accent1"/>
                          </a:solidFill>
                          <a:latin typeface="Century Gothic" panose="020B0502020202020204" pitchFamily="34" charset="0"/>
                        </a:rPr>
                        <a:t>200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895891438"/>
                  </a:ext>
                </a:extLst>
              </a:tr>
              <a:tr h="370840">
                <a:tc>
                  <a:txBody>
                    <a:bodyPr/>
                    <a:lstStyle/>
                    <a:p>
                      <a:pPr algn="ctr"/>
                      <a:endParaRPr lang="en-GB" sz="2000" b="1">
                        <a:solidFill>
                          <a:schemeClr val="accent1"/>
                        </a:solidFill>
                        <a:latin typeface="Century Gothic" panose="020B0502020202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2000" b="1">
                          <a:solidFill>
                            <a:schemeClr val="accent1"/>
                          </a:solidFill>
                          <a:latin typeface="Century Gothic" panose="020B0502020202020204" pitchFamily="34" charset="0"/>
                        </a:rPr>
                        <a:t>200</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84189602"/>
                  </a:ext>
                </a:extLst>
              </a:tr>
              <a:tr h="370840">
                <a:tc>
                  <a:txBody>
                    <a:bodyPr/>
                    <a:lstStyle/>
                    <a:p>
                      <a:pPr algn="ctr"/>
                      <a:r>
                        <a:rPr lang="en-GB" sz="2000" b="1">
                          <a:solidFill>
                            <a:schemeClr val="accent1"/>
                          </a:solidFill>
                          <a:latin typeface="Century Gothic" panose="020B0502020202020204" pitchFamily="34" charset="0"/>
                        </a:rPr>
                        <a:t>106</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GB" sz="2000" b="1" dirty="0">
                          <a:solidFill>
                            <a:schemeClr val="accent1"/>
                          </a:solidFill>
                          <a:latin typeface="Century Gothic" panose="020B0502020202020204" pitchFamily="34" charset="0"/>
                        </a:rPr>
                        <a:t>4</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15609847"/>
                  </a:ext>
                </a:extLst>
              </a:tr>
            </a:tbl>
          </a:graphicData>
        </a:graphic>
      </p:graphicFrame>
      <p:sp>
        <p:nvSpPr>
          <p:cNvPr id="3" name="Title 1">
            <a:extLst>
              <a:ext uri="{FF2B5EF4-FFF2-40B4-BE49-F238E27FC236}">
                <a16:creationId xmlns:a16="http://schemas.microsoft.com/office/drawing/2014/main" id="{51A3B382-1734-C316-22CF-7A9E3151FCD5}"/>
              </a:ext>
            </a:extLst>
          </p:cNvPr>
          <p:cNvSpPr txBox="1">
            <a:spLocks/>
          </p:cNvSpPr>
          <p:nvPr/>
        </p:nvSpPr>
        <p:spPr>
          <a:xfrm>
            <a:off x="204952" y="139810"/>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You: Moles, molecules and atoms</a:t>
            </a:r>
            <a:endParaRPr lang="en-US" sz="2600" b="1" dirty="0">
              <a:latin typeface="Century Gothic" panose="020B0502020202020204" pitchFamily="34" charset="0"/>
            </a:endParaRPr>
          </a:p>
        </p:txBody>
      </p:sp>
    </p:spTree>
    <p:extLst>
      <p:ext uri="{BB962C8B-B14F-4D97-AF65-F5344CB8AC3E}">
        <p14:creationId xmlns:p14="http://schemas.microsoft.com/office/powerpoint/2010/main" val="13808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5F34B-6760-998E-463C-7FDB6947FC78}"/>
              </a:ext>
            </a:extLst>
          </p:cNvPr>
          <p:cNvSpPr>
            <a:spLocks noGrp="1"/>
          </p:cNvSpPr>
          <p:nvPr>
            <p:ph type="title"/>
          </p:nvPr>
        </p:nvSpPr>
        <p:spPr/>
        <p:txBody>
          <a:bodyPr/>
          <a:lstStyle/>
          <a:p>
            <a:r>
              <a:rPr lang="en-GB" dirty="0">
                <a:latin typeface="Century Gothic" panose="020B0502020202020204" pitchFamily="34" charset="0"/>
              </a:rPr>
              <a:t>Activity</a:t>
            </a:r>
          </a:p>
        </p:txBody>
      </p:sp>
      <p:pic>
        <p:nvPicPr>
          <p:cNvPr id="7" name="Picture 6" descr="Text, letter&#10;&#10;Description automatically generated">
            <a:extLst>
              <a:ext uri="{FF2B5EF4-FFF2-40B4-BE49-F238E27FC236}">
                <a16:creationId xmlns:a16="http://schemas.microsoft.com/office/drawing/2014/main" id="{CE95DD4E-26A9-2628-882F-B4DCE97AC0AB}"/>
              </a:ext>
            </a:extLst>
          </p:cNvPr>
          <p:cNvPicPr>
            <a:picLocks noChangeAspect="1"/>
          </p:cNvPicPr>
          <p:nvPr/>
        </p:nvPicPr>
        <p:blipFill>
          <a:blip r:embed="rId3"/>
          <a:stretch>
            <a:fillRect/>
          </a:stretch>
        </p:blipFill>
        <p:spPr>
          <a:xfrm>
            <a:off x="6380655" y="311544"/>
            <a:ext cx="4828628" cy="6810528"/>
          </a:xfrm>
          <a:prstGeom prst="rect">
            <a:avLst/>
          </a:prstGeom>
          <a:ln>
            <a:solidFill>
              <a:schemeClr val="tx1"/>
            </a:solidFill>
          </a:ln>
        </p:spPr>
      </p:pic>
      <p:pic>
        <p:nvPicPr>
          <p:cNvPr id="9" name="Picture 8" descr="Graphical user interface, application&#10;&#10;Description automatically generated">
            <a:extLst>
              <a:ext uri="{FF2B5EF4-FFF2-40B4-BE49-F238E27FC236}">
                <a16:creationId xmlns:a16="http://schemas.microsoft.com/office/drawing/2014/main" id="{7EF5A9F2-E9A1-5B63-4CE4-543254D8DE63}"/>
              </a:ext>
            </a:extLst>
          </p:cNvPr>
          <p:cNvPicPr>
            <a:picLocks noChangeAspect="1"/>
          </p:cNvPicPr>
          <p:nvPr/>
        </p:nvPicPr>
        <p:blipFill>
          <a:blip r:embed="rId4"/>
          <a:stretch>
            <a:fillRect/>
          </a:stretch>
        </p:blipFill>
        <p:spPr>
          <a:xfrm>
            <a:off x="5828861" y="740979"/>
            <a:ext cx="5029531" cy="7112658"/>
          </a:xfrm>
          <a:prstGeom prst="rect">
            <a:avLst/>
          </a:prstGeom>
          <a:ln>
            <a:solidFill>
              <a:schemeClr val="tx1"/>
            </a:solidFill>
          </a:ln>
        </p:spPr>
      </p:pic>
      <p:pic>
        <p:nvPicPr>
          <p:cNvPr id="11" name="Picture 10" descr="Text, table, letter&#10;&#10;Description automatically generated">
            <a:extLst>
              <a:ext uri="{FF2B5EF4-FFF2-40B4-BE49-F238E27FC236}">
                <a16:creationId xmlns:a16="http://schemas.microsoft.com/office/drawing/2014/main" id="{EF950C04-60ED-F413-3C90-0B828D055576}"/>
              </a:ext>
            </a:extLst>
          </p:cNvPr>
          <p:cNvPicPr>
            <a:picLocks noChangeAspect="1"/>
          </p:cNvPicPr>
          <p:nvPr/>
        </p:nvPicPr>
        <p:blipFill>
          <a:blip r:embed="rId5"/>
          <a:stretch>
            <a:fillRect/>
          </a:stretch>
        </p:blipFill>
        <p:spPr>
          <a:xfrm>
            <a:off x="5450488" y="1218650"/>
            <a:ext cx="4923221" cy="6943946"/>
          </a:xfrm>
          <a:prstGeom prst="rect">
            <a:avLst/>
          </a:prstGeom>
          <a:ln>
            <a:solidFill>
              <a:schemeClr val="tx1"/>
            </a:solidFill>
          </a:ln>
        </p:spPr>
      </p:pic>
      <p:pic>
        <p:nvPicPr>
          <p:cNvPr id="13" name="Picture 12" descr="Graphical user interface, application&#10;&#10;Description automatically generated">
            <a:extLst>
              <a:ext uri="{FF2B5EF4-FFF2-40B4-BE49-F238E27FC236}">
                <a16:creationId xmlns:a16="http://schemas.microsoft.com/office/drawing/2014/main" id="{AC96B45D-AEAE-1DE5-CEA0-F2BC6A2AFEB8}"/>
              </a:ext>
            </a:extLst>
          </p:cNvPr>
          <p:cNvPicPr>
            <a:picLocks noChangeAspect="1"/>
          </p:cNvPicPr>
          <p:nvPr/>
        </p:nvPicPr>
        <p:blipFill>
          <a:blip r:embed="rId6"/>
          <a:stretch>
            <a:fillRect/>
          </a:stretch>
        </p:blipFill>
        <p:spPr>
          <a:xfrm>
            <a:off x="4920811" y="1819144"/>
            <a:ext cx="4948403" cy="7005604"/>
          </a:xfrm>
          <a:prstGeom prst="rect">
            <a:avLst/>
          </a:prstGeom>
          <a:ln>
            <a:solidFill>
              <a:schemeClr val="tx1"/>
            </a:solidFill>
          </a:ln>
        </p:spPr>
      </p:pic>
    </p:spTree>
    <p:extLst>
      <p:ext uri="{BB962C8B-B14F-4D97-AF65-F5344CB8AC3E}">
        <p14:creationId xmlns:p14="http://schemas.microsoft.com/office/powerpoint/2010/main" val="5596906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627-EADE-6949-8837-4F54693E1EF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91F2A177-787C-39F4-2EEE-48F312502D83}"/>
              </a:ext>
            </a:extLst>
          </p:cNvPr>
          <p:cNvSpPr txBox="1"/>
          <p:nvPr/>
        </p:nvSpPr>
        <p:spPr>
          <a:xfrm>
            <a:off x="438804" y="742872"/>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The sum of the relative atomic masses in a compound (or formula).</a:t>
            </a:r>
          </a:p>
        </p:txBody>
      </p:sp>
      <p:sp>
        <p:nvSpPr>
          <p:cNvPr id="4" name="TextBox 3">
            <a:extLst>
              <a:ext uri="{FF2B5EF4-FFF2-40B4-BE49-F238E27FC236}">
                <a16:creationId xmlns:a16="http://schemas.microsoft.com/office/drawing/2014/main" id="{2A1A3482-FB5A-01A4-193F-A878FBD5F1CD}"/>
              </a:ext>
            </a:extLst>
          </p:cNvPr>
          <p:cNvSpPr txBox="1"/>
          <p:nvPr/>
        </p:nvSpPr>
        <p:spPr>
          <a:xfrm>
            <a:off x="465080" y="1305175"/>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One mole of a substance contains 6.02 x 10</a:t>
            </a:r>
            <a:r>
              <a:rPr lang="en-US" sz="2400" b="1" baseline="30000" dirty="0">
                <a:solidFill>
                  <a:schemeClr val="accent1"/>
                </a:solidFill>
                <a:latin typeface="Century Gothic" panose="020B0502020202020204" pitchFamily="34" charset="0"/>
              </a:rPr>
              <a:t>23</a:t>
            </a:r>
            <a:r>
              <a:rPr lang="en-US" sz="2400" b="1" dirty="0">
                <a:solidFill>
                  <a:schemeClr val="accent1"/>
                </a:solidFill>
                <a:latin typeface="Century Gothic" panose="020B0502020202020204" pitchFamily="34" charset="0"/>
              </a:rPr>
              <a:t> particles.</a:t>
            </a:r>
          </a:p>
        </p:txBody>
      </p:sp>
      <p:sp>
        <p:nvSpPr>
          <p:cNvPr id="5" name="TextBox 4">
            <a:extLst>
              <a:ext uri="{FF2B5EF4-FFF2-40B4-BE49-F238E27FC236}">
                <a16:creationId xmlns:a16="http://schemas.microsoft.com/office/drawing/2014/main" id="{CB61EC0C-33A6-D37A-DC6C-BA57FA3690E9}"/>
              </a:ext>
            </a:extLst>
          </p:cNvPr>
          <p:cNvSpPr txBox="1"/>
          <p:nvPr/>
        </p:nvSpPr>
        <p:spPr>
          <a:xfrm>
            <a:off x="465080" y="1872734"/>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mol</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D70011F-0BF1-1E8C-B45D-76530792D8F9}"/>
                  </a:ext>
                </a:extLst>
              </p:cNvPr>
              <p:cNvSpPr txBox="1"/>
              <p:nvPr/>
            </p:nvSpPr>
            <p:spPr>
              <a:xfrm>
                <a:off x="480846" y="2456058"/>
                <a:ext cx="10833539" cy="62895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a:t>
                </a:r>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dirty="0">
                                <a:solidFill>
                                  <a:schemeClr val="accent1"/>
                                </a:solidFill>
                                <a:latin typeface="Cambria Math" panose="02040503050406030204" pitchFamily="18" charset="0"/>
                              </a:rPr>
                              <m:t>𝐌</m:t>
                            </m:r>
                          </m:e>
                          <m:sub>
                            <m:r>
                              <a:rPr lang="en-GB" sz="2400" b="1"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p:txBody>
          </p:sp>
        </mc:Choice>
        <mc:Fallback>
          <p:sp>
            <p:nvSpPr>
              <p:cNvPr id="6" name="TextBox 5">
                <a:extLst>
                  <a:ext uri="{FF2B5EF4-FFF2-40B4-BE49-F238E27FC236}">
                    <a16:creationId xmlns:a16="http://schemas.microsoft.com/office/drawing/2014/main" id="{ED70011F-0BF1-1E8C-B45D-76530792D8F9}"/>
                  </a:ext>
                </a:extLst>
              </p:cNvPr>
              <p:cNvSpPr txBox="1">
                <a:spLocks noRot="1" noChangeAspect="1" noMove="1" noResize="1" noEditPoints="1" noAdjustHandles="1" noChangeArrowheads="1" noChangeShapeType="1" noTextEdit="1"/>
              </p:cNvSpPr>
              <p:nvPr/>
            </p:nvSpPr>
            <p:spPr>
              <a:xfrm>
                <a:off x="480846" y="2456058"/>
                <a:ext cx="10833539" cy="628955"/>
              </a:xfrm>
              <a:prstGeom prst="rect">
                <a:avLst/>
              </a:prstGeom>
              <a:blipFill>
                <a:blip r:embed="rId2"/>
                <a:stretch>
                  <a:fillRect l="-820" t="-4000"/>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75743934-0344-09C5-B73C-D7331CDE023E}"/>
              </a:ext>
            </a:extLst>
          </p:cNvPr>
          <p:cNvSpPr txBox="1"/>
          <p:nvPr/>
        </p:nvSpPr>
        <p:spPr>
          <a:xfrm>
            <a:off x="459825" y="3223313"/>
            <a:ext cx="1083353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 One mole of glucose forms two moles of ethanol and two moles of carbon dioxide.</a:t>
            </a:r>
          </a:p>
        </p:txBody>
      </p:sp>
      <p:sp>
        <p:nvSpPr>
          <p:cNvPr id="10" name="TextBox 9">
            <a:extLst>
              <a:ext uri="{FF2B5EF4-FFF2-40B4-BE49-F238E27FC236}">
                <a16:creationId xmlns:a16="http://schemas.microsoft.com/office/drawing/2014/main" id="{5E2C74AB-C715-9DB2-BC7F-5C1A02CA7FCC}"/>
              </a:ext>
            </a:extLst>
          </p:cNvPr>
          <p:cNvSpPr txBox="1"/>
          <p:nvPr/>
        </p:nvSpPr>
        <p:spPr>
          <a:xfrm>
            <a:off x="507121" y="4200776"/>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5b. (12x6)+(1x12)+(16x6) = 180</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6B2491AB-7867-D5A4-7BBC-D88C71D9237D}"/>
                  </a:ext>
                </a:extLst>
              </p:cNvPr>
              <p:cNvSpPr txBox="1"/>
              <p:nvPr/>
            </p:nvSpPr>
            <p:spPr>
              <a:xfrm>
                <a:off x="538653" y="5052113"/>
                <a:ext cx="10833539" cy="153189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5c. </a:t>
                </a:r>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dirty="0">
                                <a:solidFill>
                                  <a:schemeClr val="accent1"/>
                                </a:solidFill>
                                <a:latin typeface="Cambria Math" panose="02040503050406030204" pitchFamily="18" charset="0"/>
                              </a:rPr>
                              <m:t>𝐌</m:t>
                            </m:r>
                          </m:e>
                          <m:sub>
                            <m:r>
                              <a:rPr lang="en-GB" sz="2400" b="1"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𝟔𝟎</m:t>
                        </m:r>
                      </m:num>
                      <m:den>
                        <m:r>
                          <a:rPr lang="en-GB" sz="2400" b="1" i="1" dirty="0" smtClean="0">
                            <a:solidFill>
                              <a:schemeClr val="accent1"/>
                            </a:solidFill>
                            <a:latin typeface="Cambria Math" panose="02040503050406030204" pitchFamily="18" charset="0"/>
                          </a:rPr>
                          <m:t>𝟏𝟖𝟎</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0.33 mol</a:t>
                </a:r>
              </a:p>
            </p:txBody>
          </p:sp>
        </mc:Choice>
        <mc:Fallback>
          <p:sp>
            <p:nvSpPr>
              <p:cNvPr id="11" name="TextBox 10">
                <a:extLst>
                  <a:ext uri="{FF2B5EF4-FFF2-40B4-BE49-F238E27FC236}">
                    <a16:creationId xmlns:a16="http://schemas.microsoft.com/office/drawing/2014/main" id="{6B2491AB-7867-D5A4-7BBC-D88C71D9237D}"/>
                  </a:ext>
                </a:extLst>
              </p:cNvPr>
              <p:cNvSpPr txBox="1">
                <a:spLocks noRot="1" noChangeAspect="1" noMove="1" noResize="1" noEditPoints="1" noAdjustHandles="1" noChangeArrowheads="1" noChangeShapeType="1" noTextEdit="1"/>
              </p:cNvSpPr>
              <p:nvPr/>
            </p:nvSpPr>
            <p:spPr>
              <a:xfrm>
                <a:off x="538653" y="5052113"/>
                <a:ext cx="10833539" cy="1531894"/>
              </a:xfrm>
              <a:prstGeom prst="rect">
                <a:avLst/>
              </a:prstGeom>
              <a:blipFill>
                <a:blip r:embed="rId3"/>
                <a:stretch>
                  <a:fillRect l="-820" t="-820" b="-7377"/>
                </a:stretch>
              </a:blipFill>
            </p:spPr>
            <p:txBody>
              <a:bodyPr/>
              <a:lstStyle/>
              <a:p>
                <a:r>
                  <a:rPr lang="en-GB">
                    <a:noFill/>
                  </a:rPr>
                  <a:t> </a:t>
                </a:r>
              </a:p>
            </p:txBody>
          </p:sp>
        </mc:Fallback>
      </mc:AlternateContent>
    </p:spTree>
    <p:extLst>
      <p:ext uri="{BB962C8B-B14F-4D97-AF65-F5344CB8AC3E}">
        <p14:creationId xmlns:p14="http://schemas.microsoft.com/office/powerpoint/2010/main" val="94870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1303000"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Mole Calculations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relative atomic mass of boron.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how many particles are in one mole of a substance.</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mass in grams of boron that would contain this many particles.</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copper carbonate (CuCO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Cu=63.5, C=12, O= 16</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percentage by mass of oxygen in copper carbonate.</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1069626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11</a:t>
            </a:r>
            <a:endParaRPr sz="1400" b="1" i="0" u="none" strike="noStrike" cap="none" dirty="0">
              <a:solidFill>
                <a:schemeClr val="accent1"/>
              </a:solidFill>
              <a:latin typeface="Arial"/>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5174" y="2700043"/>
            <a:ext cx="261594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6.02 x 10</a:t>
            </a:r>
            <a:r>
              <a:rPr lang="en-GB" sz="2400" b="1" baseline="30000" dirty="0">
                <a:solidFill>
                  <a:schemeClr val="accent1"/>
                </a:solidFill>
                <a:latin typeface="Century Gothic"/>
                <a:ea typeface="Century Gothic"/>
                <a:cs typeface="Century Gothic"/>
                <a:sym typeface="Century Gothic"/>
              </a:rPr>
              <a:t>23</a:t>
            </a:r>
            <a:endParaRPr sz="1400" b="1" i="0" u="none" strike="noStrike" cap="none" baseline="30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20941" y="3434389"/>
            <a:ext cx="268097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11 g</a:t>
            </a:r>
            <a:endParaRPr sz="1400" b="1" i="0" u="none" strike="noStrike" cap="none" dirty="0">
              <a:solidFill>
                <a:schemeClr val="accent1"/>
              </a:solidFill>
              <a:latin typeface="Arial"/>
              <a:ea typeface="Arial"/>
              <a:cs typeface="Arial"/>
              <a:sym typeface="Arial"/>
            </a:endParaRPr>
          </a:p>
        </p:txBody>
      </p:sp>
      <p:sp>
        <p:nvSpPr>
          <p:cNvPr id="7" name="Google Shape;103;p1">
            <a:extLst>
              <a:ext uri="{FF2B5EF4-FFF2-40B4-BE49-F238E27FC236}">
                <a16:creationId xmlns:a16="http://schemas.microsoft.com/office/drawing/2014/main" id="{528D9684-EB4B-3A9C-E649-6CD4BE66C52F}"/>
              </a:ext>
            </a:extLst>
          </p:cNvPr>
          <p:cNvSpPr txBox="1"/>
          <p:nvPr/>
        </p:nvSpPr>
        <p:spPr>
          <a:xfrm>
            <a:off x="789407" y="4170300"/>
            <a:ext cx="1089629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63.5</a:t>
            </a:r>
            <a:r>
              <a:rPr lang="en-GB" sz="2400" b="1" i="0" u="none" strike="noStrike" cap="none" dirty="0">
                <a:solidFill>
                  <a:schemeClr val="accent1"/>
                </a:solidFill>
                <a:latin typeface="Century Gothic"/>
                <a:ea typeface="Century Gothic"/>
                <a:cs typeface="Century Gothic"/>
                <a:sym typeface="Century Gothic"/>
              </a:rPr>
              <a:t> + 12 + (3x16) = </a:t>
            </a:r>
            <a:r>
              <a:rPr lang="en-GB" sz="2400" b="1" dirty="0">
                <a:solidFill>
                  <a:schemeClr val="accent1"/>
                </a:solidFill>
                <a:latin typeface="Century Gothic"/>
                <a:ea typeface="Century Gothic"/>
                <a:cs typeface="Century Gothic"/>
                <a:sym typeface="Century Gothic"/>
              </a:rPr>
              <a:t>123.5</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14" name="Google Shape;103;p1">
                <a:extLst>
                  <a:ext uri="{FF2B5EF4-FFF2-40B4-BE49-F238E27FC236}">
                    <a16:creationId xmlns:a16="http://schemas.microsoft.com/office/drawing/2014/main" id="{B3F6FF51-F026-BAD8-7DD3-5852DCF1D17D}"/>
                  </a:ext>
                </a:extLst>
              </p:cNvPr>
              <p:cNvSpPr txBox="1"/>
              <p:nvPr/>
            </p:nvSpPr>
            <p:spPr>
              <a:xfrm>
                <a:off x="863802" y="4968119"/>
                <a:ext cx="5595626" cy="14064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 xmlns:m="http://schemas.openxmlformats.org/officeDocument/2006/math">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 </m:t>
                    </m:r>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𝐛𝐲</m:t>
                    </m:r>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 </m:t>
                    </m:r>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𝐦𝐚𝐬𝐬</m:t>
                    </m:r>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 </m:t>
                    </m:r>
                    <m:f>
                      <m:fPr>
                        <m:ctrlPr>
                          <a:rPr lang="en-GB" sz="2000" b="1" i="1" u="none" strike="noStrike" cap="none" smtClean="0">
                            <a:solidFill>
                              <a:schemeClr val="accent1"/>
                            </a:solidFill>
                            <a:latin typeface="Cambria Math" panose="02040503050406030204" pitchFamily="18" charset="0"/>
                            <a:sym typeface="Century Gothic"/>
                          </a:rPr>
                        </m:ctrlPr>
                      </m:fPr>
                      <m:num>
                        <m:r>
                          <a:rPr lang="en-GB" sz="2000" b="1" i="0" u="none" strike="noStrike" cap="none" smtClean="0">
                            <a:solidFill>
                              <a:schemeClr val="accent1"/>
                            </a:solidFill>
                            <a:latin typeface="Cambria Math" panose="02040503050406030204" pitchFamily="18" charset="0"/>
                            <a:sym typeface="Century Gothic"/>
                          </a:rPr>
                          <m:t>𝐦𝐚𝐬𝐬</m:t>
                        </m:r>
                        <m:r>
                          <a:rPr lang="en-GB" sz="2000" b="1" i="0" u="none" strike="noStrike" cap="none" smtClean="0">
                            <a:solidFill>
                              <a:schemeClr val="accent1"/>
                            </a:solidFill>
                            <a:latin typeface="Cambria Math" panose="02040503050406030204" pitchFamily="18" charset="0"/>
                            <a:sym typeface="Century Gothic"/>
                          </a:rPr>
                          <m:t> </m:t>
                        </m:r>
                        <m:r>
                          <a:rPr lang="en-GB" sz="2000" b="1" i="0" u="none" strike="noStrike" cap="none" smtClean="0">
                            <a:solidFill>
                              <a:schemeClr val="accent1"/>
                            </a:solidFill>
                            <a:latin typeface="Cambria Math" panose="02040503050406030204" pitchFamily="18" charset="0"/>
                            <a:sym typeface="Century Gothic"/>
                          </a:rPr>
                          <m:t>𝐨𝐟</m:t>
                        </m:r>
                        <m:r>
                          <a:rPr lang="en-GB" sz="2000" b="1" i="0" u="none" strike="noStrike" cap="none" smtClean="0">
                            <a:solidFill>
                              <a:schemeClr val="accent1"/>
                            </a:solidFill>
                            <a:latin typeface="Cambria Math" panose="02040503050406030204" pitchFamily="18" charset="0"/>
                            <a:sym typeface="Century Gothic"/>
                          </a:rPr>
                          <m:t> </m:t>
                        </m:r>
                        <m:r>
                          <a:rPr lang="en-GB" sz="2000" b="1" i="0" u="none" strike="noStrike" cap="none" smtClean="0">
                            <a:solidFill>
                              <a:schemeClr val="accent1"/>
                            </a:solidFill>
                            <a:latin typeface="Cambria Math" panose="02040503050406030204" pitchFamily="18" charset="0"/>
                            <a:sym typeface="Century Gothic"/>
                          </a:rPr>
                          <m:t>𝐞𝐥𝐞𝐦𝐞𝐧𝐭</m:t>
                        </m:r>
                      </m:num>
                      <m:den>
                        <m:r>
                          <a:rPr lang="en-GB" sz="2000" b="1" i="0" u="none" strike="noStrike" cap="none" smtClean="0">
                            <a:solidFill>
                              <a:schemeClr val="accent1"/>
                            </a:solidFill>
                            <a:latin typeface="Cambria Math" panose="02040503050406030204" pitchFamily="18" charset="0"/>
                            <a:sym typeface="Century Gothic"/>
                          </a:rPr>
                          <m:t>𝐦𝐚𝐬𝐬</m:t>
                        </m:r>
                        <m:r>
                          <a:rPr lang="en-GB" sz="2000" b="1" i="0" u="none" strike="noStrike" cap="none" smtClean="0">
                            <a:solidFill>
                              <a:schemeClr val="accent1"/>
                            </a:solidFill>
                            <a:latin typeface="Cambria Math" panose="02040503050406030204" pitchFamily="18" charset="0"/>
                            <a:sym typeface="Century Gothic"/>
                          </a:rPr>
                          <m:t> </m:t>
                        </m:r>
                        <m:r>
                          <a:rPr lang="en-GB" sz="2000" b="1" i="0" u="none" strike="noStrike" cap="none" smtClean="0">
                            <a:solidFill>
                              <a:schemeClr val="accent1"/>
                            </a:solidFill>
                            <a:latin typeface="Cambria Math" panose="02040503050406030204" pitchFamily="18" charset="0"/>
                            <a:sym typeface="Century Gothic"/>
                          </a:rPr>
                          <m:t>𝐨𝐟</m:t>
                        </m:r>
                        <m:r>
                          <a:rPr lang="en-GB" sz="2000" b="1" i="0" u="none" strike="noStrike" cap="none" smtClean="0">
                            <a:solidFill>
                              <a:schemeClr val="accent1"/>
                            </a:solidFill>
                            <a:latin typeface="Cambria Math" panose="02040503050406030204" pitchFamily="18" charset="0"/>
                            <a:sym typeface="Century Gothic"/>
                          </a:rPr>
                          <m:t> </m:t>
                        </m:r>
                        <m:r>
                          <a:rPr lang="en-GB" sz="2000" b="1" i="0" u="none" strike="noStrike" cap="none" smtClean="0">
                            <a:solidFill>
                              <a:schemeClr val="accent1"/>
                            </a:solidFill>
                            <a:latin typeface="Cambria Math" panose="02040503050406030204" pitchFamily="18" charset="0"/>
                            <a:sym typeface="Century Gothic"/>
                          </a:rPr>
                          <m:t>𝐜𝐨𝐦𝐩𝐨𝐮𝐧𝐝</m:t>
                        </m:r>
                      </m:den>
                    </m:f>
                    <m:r>
                      <a:rPr lang="en-GB" sz="2000" b="1" i="0" u="none" strike="noStrike" cap="none" smtClean="0">
                        <a:solidFill>
                          <a:schemeClr val="accent1"/>
                        </a:solidFill>
                        <a:latin typeface="Cambria Math" panose="02040503050406030204" pitchFamily="18" charset="0"/>
                        <a:ea typeface="Century Gothic"/>
                        <a:cs typeface="Century Gothic"/>
                        <a:sym typeface="Century Gothic"/>
                      </a:rPr>
                      <m:t> </m:t>
                    </m:r>
                    <m:r>
                      <a:rPr lang="en-GB" sz="2000" b="1" i="0" u="none" strike="noStrike" cap="none" smtClean="0">
                        <a:solidFill>
                          <a:schemeClr val="accent1"/>
                        </a:solidFill>
                        <a:latin typeface="Cambria Math" panose="02040503050406030204" pitchFamily="18" charset="0"/>
                        <a:ea typeface="Cambria Math" panose="02040503050406030204" pitchFamily="18" charset="0"/>
                        <a:cs typeface="Century Gothic"/>
                        <a:sym typeface="Century Gothic"/>
                      </a:rPr>
                      <m:t>× </m:t>
                    </m:r>
                    <m:r>
                      <a:rPr lang="en-GB" sz="2000" b="1" i="0" u="none" strike="noStrike" cap="none" smtClean="0">
                        <a:solidFill>
                          <a:schemeClr val="accent1"/>
                        </a:solidFill>
                        <a:latin typeface="Cambria Math" panose="02040503050406030204" pitchFamily="18" charset="0"/>
                        <a:ea typeface="Cambria Math" panose="02040503050406030204" pitchFamily="18" charset="0"/>
                        <a:cs typeface="Century Gothic"/>
                        <a:sym typeface="Century Gothic"/>
                      </a:rPr>
                      <m:t>𝟏𝟎𝟎</m:t>
                    </m:r>
                  </m:oMath>
                </a14:m>
                <a:r>
                  <a:rPr lang="en-GB" sz="2000" b="1" u="none" strike="noStrike" cap="none" dirty="0">
                    <a:solidFill>
                      <a:schemeClr val="accent1"/>
                    </a:solidFill>
                    <a:latin typeface="Century Gothic"/>
                    <a:ea typeface="Century Gothic"/>
                    <a:cs typeface="Century Gothic"/>
                    <a:sym typeface="Century Gothic"/>
                  </a:rPr>
                  <a:t> </a:t>
                </a:r>
              </a:p>
              <a:p>
                <a:pPr>
                  <a:buClr>
                    <a:srgbClr val="000000"/>
                  </a:buClr>
                  <a:buSzPts val="2400"/>
                </a:pPr>
                <a14:m>
                  <m:oMathPara xmlns:m="http://schemas.openxmlformats.org/officeDocument/2006/math">
                    <m:oMathParaPr>
                      <m:jc m:val="left"/>
                    </m:oMathParaPr>
                    <m:oMath xmlns:m="http://schemas.openxmlformats.org/officeDocument/2006/math">
                      <m:r>
                        <a:rPr lang="ar-AE" b="1" i="0">
                          <a:solidFill>
                            <a:schemeClr val="accent1"/>
                          </a:solidFill>
                          <a:latin typeface="Cambria Math" panose="02040503050406030204" pitchFamily="18" charset="0"/>
                          <a:ea typeface="Century Gothic"/>
                          <a:cs typeface="Century Gothic"/>
                          <a:sym typeface="Century Gothic"/>
                        </a:rPr>
                        <m:t>% </m:t>
                      </m:r>
                      <m:r>
                        <a:rPr lang="ar-AE" b="1" i="0">
                          <a:solidFill>
                            <a:schemeClr val="accent1"/>
                          </a:solidFill>
                          <a:latin typeface="Cambria Math" panose="02040503050406030204" pitchFamily="18" charset="0"/>
                          <a:ea typeface="Century Gothic"/>
                          <a:cs typeface="Century Gothic"/>
                          <a:sym typeface="Century Gothic"/>
                        </a:rPr>
                        <m:t>𝐛𝐲</m:t>
                      </m:r>
                      <m:r>
                        <a:rPr lang="ar-AE" b="1" i="0">
                          <a:solidFill>
                            <a:schemeClr val="accent1"/>
                          </a:solidFill>
                          <a:latin typeface="Cambria Math" panose="02040503050406030204" pitchFamily="18" charset="0"/>
                          <a:ea typeface="Century Gothic"/>
                          <a:cs typeface="Century Gothic"/>
                          <a:sym typeface="Century Gothic"/>
                        </a:rPr>
                        <m:t> </m:t>
                      </m:r>
                      <m:r>
                        <a:rPr lang="ar-AE" b="1" i="0">
                          <a:solidFill>
                            <a:schemeClr val="accent1"/>
                          </a:solidFill>
                          <a:latin typeface="Cambria Math" panose="02040503050406030204" pitchFamily="18" charset="0"/>
                          <a:ea typeface="Century Gothic"/>
                          <a:cs typeface="Century Gothic"/>
                          <a:sym typeface="Century Gothic"/>
                        </a:rPr>
                        <m:t>𝐦𝐚𝐬𝐬</m:t>
                      </m:r>
                      <m:r>
                        <a:rPr lang="ar-AE" b="1" i="0">
                          <a:solidFill>
                            <a:schemeClr val="accent1"/>
                          </a:solidFill>
                          <a:latin typeface="Cambria Math" panose="02040503050406030204" pitchFamily="18" charset="0"/>
                          <a:ea typeface="Century Gothic"/>
                          <a:cs typeface="Century Gothic"/>
                          <a:sym typeface="Century Gothic"/>
                        </a:rPr>
                        <m:t>= </m:t>
                      </m:r>
                      <m:f>
                        <m:fPr>
                          <m:ctrlPr>
                            <a:rPr lang="ar-AE" b="1" i="1">
                              <a:solidFill>
                                <a:schemeClr val="accent1"/>
                              </a:solidFill>
                              <a:latin typeface="Cambria Math" panose="02040503050406030204" pitchFamily="18" charset="0"/>
                              <a:sym typeface="Century Gothic"/>
                            </a:rPr>
                          </m:ctrlPr>
                        </m:fPr>
                        <m:num>
                          <m:r>
                            <a:rPr lang="en-GB" b="1" i="0" smtClean="0">
                              <a:solidFill>
                                <a:schemeClr val="accent1"/>
                              </a:solidFill>
                              <a:latin typeface="Cambria Math" panose="02040503050406030204" pitchFamily="18" charset="0"/>
                              <a:sym typeface="Century Gothic"/>
                            </a:rPr>
                            <m:t>𝟑</m:t>
                          </m:r>
                          <m:r>
                            <a:rPr lang="en-GB" b="1" i="1" smtClean="0">
                              <a:solidFill>
                                <a:schemeClr val="accent1"/>
                              </a:solidFill>
                              <a:latin typeface="Cambria Math" panose="02040503050406030204" pitchFamily="18" charset="0"/>
                              <a:ea typeface="Cambria Math" panose="02040503050406030204" pitchFamily="18" charset="0"/>
                              <a:sym typeface="Century Gothic"/>
                            </a:rPr>
                            <m:t>×</m:t>
                          </m:r>
                          <m:r>
                            <a:rPr lang="en-GB" b="1" i="1" smtClean="0">
                              <a:solidFill>
                                <a:schemeClr val="accent1"/>
                              </a:solidFill>
                              <a:latin typeface="Cambria Math" panose="02040503050406030204" pitchFamily="18" charset="0"/>
                              <a:ea typeface="Cambria Math" panose="02040503050406030204" pitchFamily="18" charset="0"/>
                              <a:sym typeface="Century Gothic"/>
                            </a:rPr>
                            <m:t>𝟏𝟔</m:t>
                          </m:r>
                        </m:num>
                        <m:den>
                          <m:r>
                            <a:rPr lang="en-GB" b="1" i="0" smtClean="0">
                              <a:solidFill>
                                <a:schemeClr val="accent1"/>
                              </a:solidFill>
                              <a:latin typeface="Cambria Math" panose="02040503050406030204" pitchFamily="18" charset="0"/>
                              <a:sym typeface="Century Gothic"/>
                            </a:rPr>
                            <m:t>𝟏</m:t>
                          </m:r>
                          <m:r>
                            <a:rPr lang="en-GB" b="1" i="1" smtClean="0">
                              <a:solidFill>
                                <a:schemeClr val="accent1"/>
                              </a:solidFill>
                              <a:latin typeface="Cambria Math" panose="02040503050406030204" pitchFamily="18" charset="0"/>
                              <a:sym typeface="Century Gothic"/>
                            </a:rPr>
                            <m:t>𝟐𝟑</m:t>
                          </m:r>
                          <m:r>
                            <a:rPr lang="en-GB" b="1" i="1" smtClean="0">
                              <a:solidFill>
                                <a:schemeClr val="accent1"/>
                              </a:solidFill>
                              <a:latin typeface="Cambria Math" panose="02040503050406030204" pitchFamily="18" charset="0"/>
                              <a:sym typeface="Century Gothic"/>
                            </a:rPr>
                            <m:t>.</m:t>
                          </m:r>
                          <m:r>
                            <a:rPr lang="en-GB" b="1" i="1" smtClean="0">
                              <a:solidFill>
                                <a:schemeClr val="accent1"/>
                              </a:solidFill>
                              <a:latin typeface="Cambria Math" panose="02040503050406030204" pitchFamily="18" charset="0"/>
                              <a:sym typeface="Century Gothic"/>
                            </a:rPr>
                            <m:t>𝟓</m:t>
                          </m:r>
                        </m:den>
                      </m:f>
                      <m:r>
                        <a:rPr lang="ar-AE" b="1" i="0">
                          <a:solidFill>
                            <a:schemeClr val="accent1"/>
                          </a:solidFill>
                          <a:latin typeface="Cambria Math" panose="02040503050406030204" pitchFamily="18" charset="0"/>
                          <a:ea typeface="Century Gothic"/>
                          <a:cs typeface="Century Gothic"/>
                          <a:sym typeface="Century Gothic"/>
                        </a:rPr>
                        <m:t> </m:t>
                      </m:r>
                      <m:r>
                        <a:rPr lang="en-GB" b="1" i="0" smtClean="0">
                          <a:solidFill>
                            <a:schemeClr val="accent1"/>
                          </a:solidFill>
                          <a:latin typeface="Cambria Math" panose="02040503050406030204" pitchFamily="18" charset="0"/>
                          <a:ea typeface="Cambria Math" panose="02040503050406030204" pitchFamily="18" charset="0"/>
                          <a:cs typeface="Century Gothic"/>
                          <a:sym typeface="Century Gothic"/>
                        </a:rPr>
                        <m:t>× </m:t>
                      </m:r>
                      <m:r>
                        <a:rPr lang="en-GB" b="1" i="0" smtClean="0">
                          <a:solidFill>
                            <a:schemeClr val="accent1"/>
                          </a:solidFill>
                          <a:latin typeface="Cambria Math" panose="02040503050406030204" pitchFamily="18" charset="0"/>
                          <a:ea typeface="Cambria Math" panose="02040503050406030204" pitchFamily="18" charset="0"/>
                          <a:cs typeface="Century Gothic"/>
                          <a:sym typeface="Century Gothic"/>
                        </a:rPr>
                        <m:t>𝟏𝟎𝟎</m:t>
                      </m:r>
                    </m:oMath>
                  </m:oMathPara>
                </a14:m>
                <a:endParaRPr lang="en-GB" sz="2000" b="1" dirty="0">
                  <a:solidFill>
                    <a:schemeClr val="accent1"/>
                  </a:solidFill>
                  <a:latin typeface="Arial"/>
                  <a:ea typeface="Cambria Math" panose="02040503050406030204" pitchFamily="18" charset="0"/>
                  <a:cs typeface="Century Gothic"/>
                  <a:sym typeface="Century Gothic"/>
                </a:endParaRPr>
              </a:p>
              <a:p>
                <a:pPr>
                  <a:buClr>
                    <a:srgbClr val="000000"/>
                  </a:buClr>
                  <a:buSzPts val="2400"/>
                </a:pPr>
                <a14:m>
                  <m:oMathPara xmlns:m="http://schemas.openxmlformats.org/officeDocument/2006/math">
                    <m:oMathParaPr>
                      <m:jc m:val="left"/>
                    </m:oMathParaPr>
                    <m:oMath xmlns:m="http://schemas.openxmlformats.org/officeDocument/2006/math">
                      <m:r>
                        <a:rPr lang="ar-AE" sz="2000" b="1" i="0">
                          <a:solidFill>
                            <a:schemeClr val="accent1"/>
                          </a:solidFill>
                          <a:latin typeface="Cambria Math" panose="02040503050406030204" pitchFamily="18" charset="0"/>
                          <a:ea typeface="Century Gothic"/>
                          <a:cs typeface="Century Gothic"/>
                          <a:sym typeface="Century Gothic"/>
                        </a:rPr>
                        <m:t>% </m:t>
                      </m:r>
                      <m:r>
                        <a:rPr lang="ar-AE" sz="2000" b="1" i="0">
                          <a:solidFill>
                            <a:schemeClr val="accent1"/>
                          </a:solidFill>
                          <a:latin typeface="Cambria Math" panose="02040503050406030204" pitchFamily="18" charset="0"/>
                          <a:ea typeface="Century Gothic"/>
                          <a:cs typeface="Century Gothic"/>
                          <a:sym typeface="Century Gothic"/>
                        </a:rPr>
                        <m:t>𝐛𝐲</m:t>
                      </m:r>
                      <m:r>
                        <a:rPr lang="ar-AE" sz="2000" b="1" i="0">
                          <a:solidFill>
                            <a:schemeClr val="accent1"/>
                          </a:solidFill>
                          <a:latin typeface="Cambria Math" panose="02040503050406030204" pitchFamily="18" charset="0"/>
                          <a:ea typeface="Century Gothic"/>
                          <a:cs typeface="Century Gothic"/>
                          <a:sym typeface="Century Gothic"/>
                        </a:rPr>
                        <m:t> </m:t>
                      </m:r>
                      <m:r>
                        <a:rPr lang="ar-AE" sz="2000" b="1" i="0">
                          <a:solidFill>
                            <a:schemeClr val="accent1"/>
                          </a:solidFill>
                          <a:latin typeface="Cambria Math" panose="02040503050406030204" pitchFamily="18" charset="0"/>
                          <a:ea typeface="Century Gothic"/>
                          <a:cs typeface="Century Gothic"/>
                          <a:sym typeface="Century Gothic"/>
                        </a:rPr>
                        <m:t>𝐦𝐚𝐬𝐬</m:t>
                      </m:r>
                      <m:r>
                        <a:rPr lang="ar-AE" sz="2000" b="1" i="0">
                          <a:solidFill>
                            <a:schemeClr val="accent1"/>
                          </a:solidFill>
                          <a:latin typeface="Cambria Math" panose="02040503050406030204" pitchFamily="18" charset="0"/>
                          <a:ea typeface="Century Gothic"/>
                          <a:cs typeface="Century Gothic"/>
                          <a:sym typeface="Century Gothic"/>
                        </a:rPr>
                        <m:t>=</m:t>
                      </m:r>
                      <m:r>
                        <a:rPr lang="en-GB" sz="2000" b="1" i="0" smtClean="0">
                          <a:solidFill>
                            <a:schemeClr val="accent1"/>
                          </a:solidFill>
                          <a:latin typeface="Cambria Math" panose="02040503050406030204" pitchFamily="18" charset="0"/>
                          <a:ea typeface="Century Gothic"/>
                          <a:cs typeface="Century Gothic"/>
                          <a:sym typeface="Century Gothic"/>
                        </a:rPr>
                        <m:t>𝟑𝟖</m:t>
                      </m:r>
                      <m:r>
                        <a:rPr lang="en-GB" sz="2000" b="1" i="0" smtClean="0">
                          <a:solidFill>
                            <a:schemeClr val="accent1"/>
                          </a:solidFill>
                          <a:latin typeface="Cambria Math" panose="02040503050406030204" pitchFamily="18" charset="0"/>
                          <a:ea typeface="Century Gothic"/>
                          <a:cs typeface="Century Gothic"/>
                          <a:sym typeface="Century Gothic"/>
                        </a:rPr>
                        <m:t>.</m:t>
                      </m:r>
                      <m:r>
                        <a:rPr lang="en-GB" sz="2000" b="1" i="0" smtClean="0">
                          <a:solidFill>
                            <a:schemeClr val="accent1"/>
                          </a:solidFill>
                          <a:latin typeface="Cambria Math" panose="02040503050406030204" pitchFamily="18" charset="0"/>
                          <a:ea typeface="Century Gothic"/>
                          <a:cs typeface="Century Gothic"/>
                          <a:sym typeface="Century Gothic"/>
                        </a:rPr>
                        <m:t>𝟖𝟕</m:t>
                      </m:r>
                      <m:r>
                        <a:rPr lang="en-GB" sz="2000" b="1" i="0" smtClean="0">
                          <a:solidFill>
                            <a:schemeClr val="accent1"/>
                          </a:solidFill>
                          <a:latin typeface="Cambria Math" panose="02040503050406030204" pitchFamily="18" charset="0"/>
                          <a:sym typeface="Century Gothic"/>
                        </a:rPr>
                        <m:t> %</m:t>
                      </m:r>
                    </m:oMath>
                  </m:oMathPara>
                </a14:m>
                <a:endParaRPr lang="ar-AE" sz="2000" b="1" dirty="0">
                  <a:solidFill>
                    <a:schemeClr val="accent1"/>
                  </a:solidFill>
                  <a:latin typeface="Arial"/>
                  <a:ea typeface="Arial"/>
                  <a:cs typeface="Arial"/>
                  <a:sym typeface="Arial"/>
                </a:endParaRPr>
              </a:p>
            </p:txBody>
          </p:sp>
        </mc:Choice>
        <mc:Fallback>
          <p:sp>
            <p:nvSpPr>
              <p:cNvPr id="14" name="Google Shape;103;p1">
                <a:extLst>
                  <a:ext uri="{FF2B5EF4-FFF2-40B4-BE49-F238E27FC236}">
                    <a16:creationId xmlns:a16="http://schemas.microsoft.com/office/drawing/2014/main" id="{B3F6FF51-F026-BAD8-7DD3-5852DCF1D17D}"/>
                  </a:ext>
                </a:extLst>
              </p:cNvPr>
              <p:cNvSpPr txBox="1">
                <a:spLocks noRot="1" noChangeAspect="1" noMove="1" noResize="1" noEditPoints="1" noAdjustHandles="1" noChangeArrowheads="1" noChangeShapeType="1" noTextEdit="1"/>
              </p:cNvSpPr>
              <p:nvPr/>
            </p:nvSpPr>
            <p:spPr>
              <a:xfrm>
                <a:off x="863802" y="4968119"/>
                <a:ext cx="5595626" cy="1406499"/>
              </a:xfrm>
              <a:prstGeom prst="rect">
                <a:avLst/>
              </a:prstGeom>
              <a:blipFill>
                <a:blip r:embed="rId3"/>
                <a:stretch>
                  <a:fillRect b="-7143"/>
                </a:stretch>
              </a:blipFill>
              <a:ln>
                <a:noFill/>
              </a:ln>
            </p:spPr>
            <p:txBody>
              <a:bodyPr/>
              <a:lstStyle/>
              <a:p>
                <a:r>
                  <a:rPr lang="en-GB">
                    <a:noFill/>
                  </a:rPr>
                  <a:t> </a:t>
                </a:r>
              </a:p>
            </p:txBody>
          </p:sp>
        </mc:Fallback>
      </mc:AlternateContent>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4"/>
          <a:stretch>
            <a:fillRect/>
          </a:stretch>
        </p:blipFill>
        <p:spPr>
          <a:xfrm>
            <a:off x="10420881" y="5740340"/>
            <a:ext cx="1145669" cy="547730"/>
          </a:xfrm>
          <a:prstGeom prst="rect">
            <a:avLst/>
          </a:prstGeom>
        </p:spPr>
      </p:pic>
      <p:pic>
        <p:nvPicPr>
          <p:cNvPr id="9" name="Picture 8">
            <a:extLst>
              <a:ext uri="{FF2B5EF4-FFF2-40B4-BE49-F238E27FC236}">
                <a16:creationId xmlns:a16="http://schemas.microsoft.com/office/drawing/2014/main" id="{C65F3826-2376-3C64-5DB7-36258EB7AF18}"/>
              </a:ext>
            </a:extLst>
          </p:cNvPr>
          <p:cNvPicPr>
            <a:picLocks noChangeAspect="1"/>
          </p:cNvPicPr>
          <p:nvPr/>
        </p:nvPicPr>
        <p:blipFill>
          <a:blip r:embed="rId5"/>
          <a:stretch>
            <a:fillRect/>
          </a:stretch>
        </p:blipFill>
        <p:spPr>
          <a:xfrm>
            <a:off x="10173329" y="205909"/>
            <a:ext cx="1065313" cy="1204267"/>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80D0-05D1-21EE-2AB3-624F63E85EFF}"/>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698B79B-C97C-CB10-E467-7EDA320D754B}"/>
                  </a:ext>
                </a:extLst>
              </p:cNvPr>
              <p:cNvSpPr txBox="1"/>
              <p:nvPr/>
            </p:nvSpPr>
            <p:spPr>
              <a:xfrm>
                <a:off x="459826" y="779657"/>
                <a:ext cx="4663967" cy="153189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a:t>
                </a:r>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dirty="0">
                                <a:solidFill>
                                  <a:schemeClr val="accent1"/>
                                </a:solidFill>
                                <a:latin typeface="Cambria Math" panose="02040503050406030204" pitchFamily="18" charset="0"/>
                              </a:rPr>
                              <m:t>𝐌</m:t>
                            </m:r>
                          </m:e>
                          <m:sub>
                            <m:r>
                              <a:rPr lang="en-GB" sz="2400" b="1"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𝟒𝟎</m:t>
                        </m:r>
                      </m:num>
                      <m:den>
                        <m:r>
                          <a:rPr lang="en-GB" sz="2400" b="1" i="1" dirty="0" smtClean="0">
                            <a:solidFill>
                              <a:schemeClr val="accent1"/>
                            </a:solidFill>
                            <a:latin typeface="Cambria Math" panose="02040503050406030204" pitchFamily="18" charset="0"/>
                          </a:rPr>
                          <m:t>𝟒𝟎</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1 mol</a:t>
                </a:r>
              </a:p>
            </p:txBody>
          </p:sp>
        </mc:Choice>
        <mc:Fallback>
          <p:sp>
            <p:nvSpPr>
              <p:cNvPr id="3" name="TextBox 2">
                <a:extLst>
                  <a:ext uri="{FF2B5EF4-FFF2-40B4-BE49-F238E27FC236}">
                    <a16:creationId xmlns:a16="http://schemas.microsoft.com/office/drawing/2014/main" id="{D698B79B-C97C-CB10-E467-7EDA320D754B}"/>
                  </a:ext>
                </a:extLst>
              </p:cNvPr>
              <p:cNvSpPr txBox="1">
                <a:spLocks noRot="1" noChangeAspect="1" noMove="1" noResize="1" noEditPoints="1" noAdjustHandles="1" noChangeArrowheads="1" noChangeShapeType="1" noTextEdit="1"/>
              </p:cNvSpPr>
              <p:nvPr/>
            </p:nvSpPr>
            <p:spPr>
              <a:xfrm>
                <a:off x="459826" y="779657"/>
                <a:ext cx="4663967" cy="1531894"/>
              </a:xfrm>
              <a:prstGeom prst="rect">
                <a:avLst/>
              </a:prstGeom>
              <a:blipFill>
                <a:blip r:embed="rId2"/>
                <a:stretch>
                  <a:fillRect l="-2174" t="-1653" b="-826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7EE9259-BDC2-824D-598B-CCB651E84594}"/>
                  </a:ext>
                </a:extLst>
              </p:cNvPr>
              <p:cNvSpPr txBox="1"/>
              <p:nvPr/>
            </p:nvSpPr>
            <p:spPr>
              <a:xfrm>
                <a:off x="438806" y="2524374"/>
                <a:ext cx="4663967" cy="1555041"/>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 </a:t>
                </a:r>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dirty="0">
                                <a:solidFill>
                                  <a:schemeClr val="accent1"/>
                                </a:solidFill>
                                <a:latin typeface="Cambria Math" panose="02040503050406030204" pitchFamily="18" charset="0"/>
                              </a:rPr>
                              <m:t>𝐌</m:t>
                            </m:r>
                          </m:e>
                          <m:sub>
                            <m:r>
                              <a:rPr lang="en-GB" sz="2400" b="1"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𝟏𝟒</m:t>
                        </m:r>
                      </m:num>
                      <m:den>
                        <m:r>
                          <a:rPr lang="en-GB" sz="2400" b="1" i="1" dirty="0" smtClean="0">
                            <a:solidFill>
                              <a:schemeClr val="accent1"/>
                            </a:solidFill>
                            <a:latin typeface="Cambria Math" panose="02040503050406030204" pitchFamily="18" charset="0"/>
                          </a:rPr>
                          <m:t>𝟐𝟖</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0.5 mol</a:t>
                </a:r>
              </a:p>
            </p:txBody>
          </p:sp>
        </mc:Choice>
        <mc:Fallback>
          <p:sp>
            <p:nvSpPr>
              <p:cNvPr id="4" name="TextBox 3">
                <a:extLst>
                  <a:ext uri="{FF2B5EF4-FFF2-40B4-BE49-F238E27FC236}">
                    <a16:creationId xmlns:a16="http://schemas.microsoft.com/office/drawing/2014/main" id="{E7EE9259-BDC2-824D-598B-CCB651E84594}"/>
                  </a:ext>
                </a:extLst>
              </p:cNvPr>
              <p:cNvSpPr txBox="1">
                <a:spLocks noRot="1" noChangeAspect="1" noMove="1" noResize="1" noEditPoints="1" noAdjustHandles="1" noChangeArrowheads="1" noChangeShapeType="1" noTextEdit="1"/>
              </p:cNvSpPr>
              <p:nvPr/>
            </p:nvSpPr>
            <p:spPr>
              <a:xfrm>
                <a:off x="438806" y="2524374"/>
                <a:ext cx="4663967" cy="1555041"/>
              </a:xfrm>
              <a:prstGeom prst="rect">
                <a:avLst/>
              </a:prstGeom>
              <a:blipFill>
                <a:blip r:embed="rId3"/>
                <a:stretch>
                  <a:fillRect l="-2174" t="-1613" b="-645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B515C07-1CC0-506D-2E13-0B940978BDD2}"/>
                  </a:ext>
                </a:extLst>
              </p:cNvPr>
              <p:cNvSpPr txBox="1"/>
              <p:nvPr/>
            </p:nvSpPr>
            <p:spPr>
              <a:xfrm>
                <a:off x="454571" y="4463533"/>
                <a:ext cx="4663967" cy="1555041"/>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 </a:t>
                </a:r>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dirty="0">
                                <a:solidFill>
                                  <a:schemeClr val="accent1"/>
                                </a:solidFill>
                                <a:latin typeface="Cambria Math" panose="02040503050406030204" pitchFamily="18" charset="0"/>
                              </a:rPr>
                              <m:t>𝐌</m:t>
                            </m:r>
                          </m:e>
                          <m:sub>
                            <m:r>
                              <a:rPr lang="en-GB" sz="2400" b="1"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𝟐𝟏𝟔</m:t>
                        </m:r>
                      </m:num>
                      <m:den>
                        <m:r>
                          <a:rPr lang="en-GB" sz="2400" b="1" i="1" dirty="0" smtClean="0">
                            <a:solidFill>
                              <a:schemeClr val="accent1"/>
                            </a:solidFill>
                            <a:latin typeface="Cambria Math" panose="02040503050406030204" pitchFamily="18" charset="0"/>
                          </a:rPr>
                          <m:t>𝟏𝟎𝟖</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2 mol</a:t>
                </a:r>
              </a:p>
            </p:txBody>
          </p:sp>
        </mc:Choice>
        <mc:Fallback>
          <p:sp>
            <p:nvSpPr>
              <p:cNvPr id="5" name="TextBox 4">
                <a:extLst>
                  <a:ext uri="{FF2B5EF4-FFF2-40B4-BE49-F238E27FC236}">
                    <a16:creationId xmlns:a16="http://schemas.microsoft.com/office/drawing/2014/main" id="{9B515C07-1CC0-506D-2E13-0B940978BDD2}"/>
                  </a:ext>
                </a:extLst>
              </p:cNvPr>
              <p:cNvSpPr txBox="1">
                <a:spLocks noRot="1" noChangeAspect="1" noMove="1" noResize="1" noEditPoints="1" noAdjustHandles="1" noChangeArrowheads="1" noChangeShapeType="1" noTextEdit="1"/>
              </p:cNvSpPr>
              <p:nvPr/>
            </p:nvSpPr>
            <p:spPr>
              <a:xfrm>
                <a:off x="454571" y="4463533"/>
                <a:ext cx="4663967" cy="1555041"/>
              </a:xfrm>
              <a:prstGeom prst="rect">
                <a:avLst/>
              </a:prstGeom>
              <a:blipFill>
                <a:blip r:embed="rId4"/>
                <a:stretch>
                  <a:fillRect l="-2174" t="-1626" b="-650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1D6BD7BE-5572-A133-E93F-E378560C3145}"/>
                  </a:ext>
                </a:extLst>
              </p:cNvPr>
              <p:cNvSpPr txBox="1"/>
              <p:nvPr/>
            </p:nvSpPr>
            <p:spPr>
              <a:xfrm>
                <a:off x="6004032" y="790168"/>
                <a:ext cx="4663967" cy="1555041"/>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 </a:t>
                </a:r>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dirty="0">
                                <a:solidFill>
                                  <a:schemeClr val="accent1"/>
                                </a:solidFill>
                                <a:latin typeface="Cambria Math" panose="02040503050406030204" pitchFamily="18" charset="0"/>
                              </a:rPr>
                              <m:t>𝐌</m:t>
                            </m:r>
                          </m:e>
                          <m:sub>
                            <m:r>
                              <a:rPr lang="en-GB" sz="2400" b="1"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𝟑𝟓</m:t>
                        </m:r>
                        <m:r>
                          <a:rPr lang="en-GB" sz="2400" b="1" i="1" dirty="0" smtClean="0">
                            <a:solidFill>
                              <a:schemeClr val="accent1"/>
                            </a:solidFill>
                            <a:latin typeface="Cambria Math" panose="02040503050406030204" pitchFamily="18" charset="0"/>
                          </a:rPr>
                          <m:t>.</m:t>
                        </m:r>
                        <m:r>
                          <a:rPr lang="en-GB" sz="2400" b="1" i="1" dirty="0" smtClean="0">
                            <a:solidFill>
                              <a:schemeClr val="accent1"/>
                            </a:solidFill>
                            <a:latin typeface="Cambria Math" panose="02040503050406030204" pitchFamily="18" charset="0"/>
                          </a:rPr>
                          <m:t>𝟓</m:t>
                        </m:r>
                      </m:num>
                      <m:den>
                        <m:r>
                          <a:rPr lang="en-GB" sz="2400" b="1" i="1" dirty="0" smtClean="0">
                            <a:solidFill>
                              <a:schemeClr val="accent1"/>
                            </a:solidFill>
                            <a:latin typeface="Cambria Math" panose="02040503050406030204" pitchFamily="18" charset="0"/>
                          </a:rPr>
                          <m:t>𝟕𝟎</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0.5 mol</a:t>
                </a:r>
              </a:p>
            </p:txBody>
          </p:sp>
        </mc:Choice>
        <mc:Fallback>
          <p:sp>
            <p:nvSpPr>
              <p:cNvPr id="6" name="TextBox 5">
                <a:extLst>
                  <a:ext uri="{FF2B5EF4-FFF2-40B4-BE49-F238E27FC236}">
                    <a16:creationId xmlns:a16="http://schemas.microsoft.com/office/drawing/2014/main" id="{1D6BD7BE-5572-A133-E93F-E378560C3145}"/>
                  </a:ext>
                </a:extLst>
              </p:cNvPr>
              <p:cNvSpPr txBox="1">
                <a:spLocks noRot="1" noChangeAspect="1" noMove="1" noResize="1" noEditPoints="1" noAdjustHandles="1" noChangeArrowheads="1" noChangeShapeType="1" noTextEdit="1"/>
              </p:cNvSpPr>
              <p:nvPr/>
            </p:nvSpPr>
            <p:spPr>
              <a:xfrm>
                <a:off x="6004032" y="790168"/>
                <a:ext cx="4663967" cy="1555041"/>
              </a:xfrm>
              <a:prstGeom prst="rect">
                <a:avLst/>
              </a:prstGeom>
              <a:blipFill>
                <a:blip r:embed="rId5"/>
                <a:stretch>
                  <a:fillRect l="-1897" t="-1626" b="-650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FF2790C-3445-502D-242A-3360861305C0}"/>
                  </a:ext>
                </a:extLst>
              </p:cNvPr>
              <p:cNvSpPr txBox="1"/>
              <p:nvPr/>
            </p:nvSpPr>
            <p:spPr>
              <a:xfrm>
                <a:off x="5988267" y="2524374"/>
                <a:ext cx="4663967" cy="1555041"/>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6e. </a:t>
                </a:r>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dirty="0">
                                <a:solidFill>
                                  <a:schemeClr val="accent1"/>
                                </a:solidFill>
                                <a:latin typeface="Cambria Math" panose="02040503050406030204" pitchFamily="18" charset="0"/>
                              </a:rPr>
                              <m:t>𝐌</m:t>
                            </m:r>
                          </m:e>
                          <m:sub>
                            <m:r>
                              <a:rPr lang="en-GB" sz="2400" b="1"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𝟏𝟒</m:t>
                        </m:r>
                      </m:num>
                      <m:den>
                        <m:r>
                          <a:rPr lang="en-GB" sz="2400" b="1" i="1" dirty="0" smtClean="0">
                            <a:solidFill>
                              <a:schemeClr val="accent1"/>
                            </a:solidFill>
                            <a:latin typeface="Cambria Math" panose="02040503050406030204" pitchFamily="18" charset="0"/>
                          </a:rPr>
                          <m:t>𝟓𝟔</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0.25 mol</a:t>
                </a:r>
              </a:p>
            </p:txBody>
          </p:sp>
        </mc:Choice>
        <mc:Fallback>
          <p:sp>
            <p:nvSpPr>
              <p:cNvPr id="7" name="TextBox 6">
                <a:extLst>
                  <a:ext uri="{FF2B5EF4-FFF2-40B4-BE49-F238E27FC236}">
                    <a16:creationId xmlns:a16="http://schemas.microsoft.com/office/drawing/2014/main" id="{4FF2790C-3445-502D-242A-3360861305C0}"/>
                  </a:ext>
                </a:extLst>
              </p:cNvPr>
              <p:cNvSpPr txBox="1">
                <a:spLocks noRot="1" noChangeAspect="1" noMove="1" noResize="1" noEditPoints="1" noAdjustHandles="1" noChangeArrowheads="1" noChangeShapeType="1" noTextEdit="1"/>
              </p:cNvSpPr>
              <p:nvPr/>
            </p:nvSpPr>
            <p:spPr>
              <a:xfrm>
                <a:off x="5988267" y="2524374"/>
                <a:ext cx="4663967" cy="1555041"/>
              </a:xfrm>
              <a:prstGeom prst="rect">
                <a:avLst/>
              </a:prstGeom>
              <a:blipFill>
                <a:blip r:embed="rId6"/>
                <a:stretch>
                  <a:fillRect l="-1902" t="-1613" b="-645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3920BC8-7330-5BD7-D65B-BFAD243241BF}"/>
                  </a:ext>
                </a:extLst>
              </p:cNvPr>
              <p:cNvSpPr txBox="1"/>
              <p:nvPr/>
            </p:nvSpPr>
            <p:spPr>
              <a:xfrm>
                <a:off x="5972502" y="4368939"/>
                <a:ext cx="4663967" cy="1555041"/>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6f. </a:t>
                </a:r>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dirty="0">
                                <a:solidFill>
                                  <a:schemeClr val="accent1"/>
                                </a:solidFill>
                                <a:latin typeface="Cambria Math" panose="02040503050406030204" pitchFamily="18" charset="0"/>
                              </a:rPr>
                              <m:t>𝐌</m:t>
                            </m:r>
                          </m:e>
                          <m:sub>
                            <m:r>
                              <a:rPr lang="en-GB" sz="2400" b="1"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𝟏𝟐</m:t>
                        </m:r>
                      </m:num>
                      <m:den>
                        <m:r>
                          <a:rPr lang="en-GB" sz="2400" b="1" i="1" dirty="0" smtClean="0">
                            <a:solidFill>
                              <a:schemeClr val="accent1"/>
                            </a:solidFill>
                            <a:latin typeface="Cambria Math" panose="02040503050406030204" pitchFamily="18" charset="0"/>
                          </a:rPr>
                          <m:t>𝟖</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1.5 mol</a:t>
                </a:r>
              </a:p>
            </p:txBody>
          </p:sp>
        </mc:Choice>
        <mc:Fallback>
          <p:sp>
            <p:nvSpPr>
              <p:cNvPr id="8" name="TextBox 7">
                <a:extLst>
                  <a:ext uri="{FF2B5EF4-FFF2-40B4-BE49-F238E27FC236}">
                    <a16:creationId xmlns:a16="http://schemas.microsoft.com/office/drawing/2014/main" id="{63920BC8-7330-5BD7-D65B-BFAD243241BF}"/>
                  </a:ext>
                </a:extLst>
              </p:cNvPr>
              <p:cNvSpPr txBox="1">
                <a:spLocks noRot="1" noChangeAspect="1" noMove="1" noResize="1" noEditPoints="1" noAdjustHandles="1" noChangeArrowheads="1" noChangeShapeType="1" noTextEdit="1"/>
              </p:cNvSpPr>
              <p:nvPr/>
            </p:nvSpPr>
            <p:spPr>
              <a:xfrm>
                <a:off x="5972502" y="4368939"/>
                <a:ext cx="4663967" cy="1555041"/>
              </a:xfrm>
              <a:prstGeom prst="rect">
                <a:avLst/>
              </a:prstGeom>
              <a:blipFill>
                <a:blip r:embed="rId7"/>
                <a:stretch>
                  <a:fillRect l="-2174" t="-1626" b="-6504"/>
                </a:stretch>
              </a:blipFill>
            </p:spPr>
            <p:txBody>
              <a:bodyPr/>
              <a:lstStyle/>
              <a:p>
                <a:r>
                  <a:rPr lang="en-GB">
                    <a:noFill/>
                  </a:rPr>
                  <a:t> </a:t>
                </a:r>
              </a:p>
            </p:txBody>
          </p:sp>
        </mc:Fallback>
      </mc:AlternateContent>
    </p:spTree>
    <p:extLst>
      <p:ext uri="{BB962C8B-B14F-4D97-AF65-F5344CB8AC3E}">
        <p14:creationId xmlns:p14="http://schemas.microsoft.com/office/powerpoint/2010/main" val="105641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980D0-05D1-21EE-2AB3-624F63E85EFF}"/>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D698B79B-C97C-CB10-E467-7EDA320D754B}"/>
                  </a:ext>
                </a:extLst>
              </p:cNvPr>
              <p:cNvSpPr txBox="1"/>
              <p:nvPr/>
            </p:nvSpPr>
            <p:spPr>
              <a:xfrm>
                <a:off x="459826" y="779657"/>
                <a:ext cx="4663967" cy="149085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a:t>
                </a:r>
                <a14:m>
                  <m:oMath xmlns:m="http://schemas.openxmlformats.org/officeDocument/2006/math">
                    <m:r>
                      <a:rPr lang="en-GB" sz="2400" b="1" i="0">
                        <a:solidFill>
                          <a:schemeClr val="accent1"/>
                        </a:solidFill>
                        <a:latin typeface="Cambria Math" panose="02040503050406030204" pitchFamily="18" charset="0"/>
                      </a:rPr>
                      <m:t>𝐍𝐮𝐦𝐛𝐞𝐫</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𝐨𝐟</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𝐌</m:t>
                            </m:r>
                          </m:e>
                          <m:sub>
                            <m:r>
                              <a:rPr lang="en-GB" sz="2400" b="1" i="0"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𝟐𝟒</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12 g</a:t>
                </a:r>
              </a:p>
            </p:txBody>
          </p:sp>
        </mc:Choice>
        <mc:Fallback>
          <p:sp>
            <p:nvSpPr>
              <p:cNvPr id="3" name="TextBox 2">
                <a:extLst>
                  <a:ext uri="{FF2B5EF4-FFF2-40B4-BE49-F238E27FC236}">
                    <a16:creationId xmlns:a16="http://schemas.microsoft.com/office/drawing/2014/main" id="{D698B79B-C97C-CB10-E467-7EDA320D754B}"/>
                  </a:ext>
                </a:extLst>
              </p:cNvPr>
              <p:cNvSpPr txBox="1">
                <a:spLocks noRot="1" noChangeAspect="1" noMove="1" noResize="1" noEditPoints="1" noAdjustHandles="1" noChangeArrowheads="1" noChangeShapeType="1" noTextEdit="1"/>
              </p:cNvSpPr>
              <p:nvPr/>
            </p:nvSpPr>
            <p:spPr>
              <a:xfrm>
                <a:off x="459826" y="779657"/>
                <a:ext cx="4663967" cy="1490857"/>
              </a:xfrm>
              <a:prstGeom prst="rect">
                <a:avLst/>
              </a:prstGeom>
              <a:blipFill>
                <a:blip r:embed="rId2"/>
                <a:stretch>
                  <a:fillRect l="-2174" t="-1695" b="-847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55BF0409-7989-BC46-8B36-9F83D84489C7}"/>
                  </a:ext>
                </a:extLst>
              </p:cNvPr>
              <p:cNvSpPr txBox="1"/>
              <p:nvPr/>
            </p:nvSpPr>
            <p:spPr>
              <a:xfrm>
                <a:off x="438805" y="2429781"/>
                <a:ext cx="4663967" cy="149085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a:t>
                </a:r>
                <a14:m>
                  <m:oMath xmlns:m="http://schemas.openxmlformats.org/officeDocument/2006/math">
                    <m:r>
                      <a:rPr lang="en-GB" sz="2400" b="1" i="0">
                        <a:solidFill>
                          <a:schemeClr val="accent1"/>
                        </a:solidFill>
                        <a:latin typeface="Cambria Math" panose="02040503050406030204" pitchFamily="18" charset="0"/>
                      </a:rPr>
                      <m:t>𝐍𝐮𝐦𝐛𝐞𝐫</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𝐨𝐟</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𝐌</m:t>
                            </m:r>
                          </m:e>
                          <m:sub>
                            <m:r>
                              <a:rPr lang="en-GB" sz="2400" b="1" i="0"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i="1" smtClean="0">
                        <a:solidFill>
                          <a:schemeClr val="accent1"/>
                        </a:solidFill>
                        <a:latin typeface="Cambria Math" panose="02040503050406030204" pitchFamily="18" charset="0"/>
                      </a:rPr>
                      <m:t>𝟒</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𝟕𝟎</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284 g</a:t>
                </a:r>
              </a:p>
            </p:txBody>
          </p:sp>
        </mc:Choice>
        <mc:Fallback>
          <p:sp>
            <p:nvSpPr>
              <p:cNvPr id="9" name="TextBox 8">
                <a:extLst>
                  <a:ext uri="{FF2B5EF4-FFF2-40B4-BE49-F238E27FC236}">
                    <a16:creationId xmlns:a16="http://schemas.microsoft.com/office/drawing/2014/main" id="{55BF0409-7989-BC46-8B36-9F83D84489C7}"/>
                  </a:ext>
                </a:extLst>
              </p:cNvPr>
              <p:cNvSpPr txBox="1">
                <a:spLocks noRot="1" noChangeAspect="1" noMove="1" noResize="1" noEditPoints="1" noAdjustHandles="1" noChangeArrowheads="1" noChangeShapeType="1" noTextEdit="1"/>
              </p:cNvSpPr>
              <p:nvPr/>
            </p:nvSpPr>
            <p:spPr>
              <a:xfrm>
                <a:off x="438805" y="2429781"/>
                <a:ext cx="4663967" cy="1490857"/>
              </a:xfrm>
              <a:prstGeom prst="rect">
                <a:avLst/>
              </a:prstGeom>
              <a:blipFill>
                <a:blip r:embed="rId3"/>
                <a:stretch>
                  <a:fillRect l="-2174" t="-1695" b="-847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A9D97D3-3DBD-7250-896A-73E5A11EFFD7}"/>
                  </a:ext>
                </a:extLst>
              </p:cNvPr>
              <p:cNvSpPr txBox="1"/>
              <p:nvPr/>
            </p:nvSpPr>
            <p:spPr>
              <a:xfrm>
                <a:off x="470336" y="4290112"/>
                <a:ext cx="4663967" cy="149085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a:t>
                </a:r>
                <a14:m>
                  <m:oMath xmlns:m="http://schemas.openxmlformats.org/officeDocument/2006/math">
                    <m:r>
                      <a:rPr lang="en-GB" sz="2400" b="1" i="0">
                        <a:solidFill>
                          <a:schemeClr val="accent1"/>
                        </a:solidFill>
                        <a:latin typeface="Cambria Math" panose="02040503050406030204" pitchFamily="18" charset="0"/>
                      </a:rPr>
                      <m:t>𝐍𝐮𝐦𝐛𝐞𝐫</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𝐨𝐟</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𝐌</m:t>
                            </m:r>
                          </m:e>
                          <m:sub>
                            <m:r>
                              <a:rPr lang="en-GB" sz="2400" b="1" i="0"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i="1" smtClean="0">
                        <a:solidFill>
                          <a:schemeClr val="accent1"/>
                        </a:solidFill>
                        <a:latin typeface="Cambria Math" panose="02040503050406030204" pitchFamily="18" charset="0"/>
                      </a:rPr>
                      <m:t>𝟐</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𝟓𝟔</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112 g</a:t>
                </a:r>
              </a:p>
            </p:txBody>
          </p:sp>
        </mc:Choice>
        <mc:Fallback>
          <p:sp>
            <p:nvSpPr>
              <p:cNvPr id="10" name="TextBox 9">
                <a:extLst>
                  <a:ext uri="{FF2B5EF4-FFF2-40B4-BE49-F238E27FC236}">
                    <a16:creationId xmlns:a16="http://schemas.microsoft.com/office/drawing/2014/main" id="{BA9D97D3-3DBD-7250-896A-73E5A11EFFD7}"/>
                  </a:ext>
                </a:extLst>
              </p:cNvPr>
              <p:cNvSpPr txBox="1">
                <a:spLocks noRot="1" noChangeAspect="1" noMove="1" noResize="1" noEditPoints="1" noAdjustHandles="1" noChangeArrowheads="1" noChangeShapeType="1" noTextEdit="1"/>
              </p:cNvSpPr>
              <p:nvPr/>
            </p:nvSpPr>
            <p:spPr>
              <a:xfrm>
                <a:off x="470336" y="4290112"/>
                <a:ext cx="4663967" cy="1490857"/>
              </a:xfrm>
              <a:prstGeom prst="rect">
                <a:avLst/>
              </a:prstGeom>
              <a:blipFill>
                <a:blip r:embed="rId4"/>
                <a:stretch>
                  <a:fillRect l="-1897" t="-840" b="-840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3B743ADA-882B-3171-AFF7-E0ABAA680317}"/>
                  </a:ext>
                </a:extLst>
              </p:cNvPr>
              <p:cNvSpPr txBox="1"/>
              <p:nvPr/>
            </p:nvSpPr>
            <p:spPr>
              <a:xfrm>
                <a:off x="6303578" y="758636"/>
                <a:ext cx="4663967" cy="149085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7d. </a:t>
                </a:r>
                <a14:m>
                  <m:oMath xmlns:m="http://schemas.openxmlformats.org/officeDocument/2006/math">
                    <m:r>
                      <a:rPr lang="en-GB" sz="2400" b="1" i="0">
                        <a:solidFill>
                          <a:schemeClr val="accent1"/>
                        </a:solidFill>
                        <a:latin typeface="Cambria Math" panose="02040503050406030204" pitchFamily="18" charset="0"/>
                      </a:rPr>
                      <m:t>𝐍𝐮𝐦𝐛𝐞𝐫</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𝐨𝐟</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𝐌</m:t>
                            </m:r>
                          </m:e>
                          <m:sub>
                            <m:r>
                              <a:rPr lang="en-GB" sz="2400" b="1" i="0"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i="1" smtClean="0">
                        <a:solidFill>
                          <a:schemeClr val="accent1"/>
                        </a:solidFill>
                        <a:latin typeface="Cambria Math" panose="02040503050406030204" pitchFamily="18" charset="0"/>
                      </a:rPr>
                      <m:t>𝟏</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𝟏𝟑𝟎</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130 g</a:t>
                </a:r>
              </a:p>
            </p:txBody>
          </p:sp>
        </mc:Choice>
        <mc:Fallback>
          <p:sp>
            <p:nvSpPr>
              <p:cNvPr id="11" name="TextBox 10">
                <a:extLst>
                  <a:ext uri="{FF2B5EF4-FFF2-40B4-BE49-F238E27FC236}">
                    <a16:creationId xmlns:a16="http://schemas.microsoft.com/office/drawing/2014/main" id="{3B743ADA-882B-3171-AFF7-E0ABAA680317}"/>
                  </a:ext>
                </a:extLst>
              </p:cNvPr>
              <p:cNvSpPr txBox="1">
                <a:spLocks noRot="1" noChangeAspect="1" noMove="1" noResize="1" noEditPoints="1" noAdjustHandles="1" noChangeArrowheads="1" noChangeShapeType="1" noTextEdit="1"/>
              </p:cNvSpPr>
              <p:nvPr/>
            </p:nvSpPr>
            <p:spPr>
              <a:xfrm>
                <a:off x="6303578" y="758636"/>
                <a:ext cx="4663967" cy="1490857"/>
              </a:xfrm>
              <a:prstGeom prst="rect">
                <a:avLst/>
              </a:prstGeom>
              <a:blipFill>
                <a:blip r:embed="rId5"/>
                <a:stretch>
                  <a:fillRect l="-2174" t="-840" b="-840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115A34B2-37C5-17D9-A5EE-FC3EAB7F7B24}"/>
                  </a:ext>
                </a:extLst>
              </p:cNvPr>
              <p:cNvSpPr txBox="1"/>
              <p:nvPr/>
            </p:nvSpPr>
            <p:spPr>
              <a:xfrm>
                <a:off x="6303577" y="2461312"/>
                <a:ext cx="4663967" cy="149085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7e. </a:t>
                </a:r>
                <a14:m>
                  <m:oMath xmlns:m="http://schemas.openxmlformats.org/officeDocument/2006/math">
                    <m:r>
                      <a:rPr lang="en-GB" sz="2400" b="1" i="0">
                        <a:solidFill>
                          <a:schemeClr val="accent1"/>
                        </a:solidFill>
                        <a:latin typeface="Cambria Math" panose="02040503050406030204" pitchFamily="18" charset="0"/>
                      </a:rPr>
                      <m:t>𝐍𝐮𝐦𝐛𝐞𝐫</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𝐨𝐟</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𝐌</m:t>
                            </m:r>
                          </m:e>
                          <m:sub>
                            <m:r>
                              <a:rPr lang="en-GB" sz="2400" b="1" i="0"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𝟑𝟐</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16 g</a:t>
                </a:r>
              </a:p>
            </p:txBody>
          </p:sp>
        </mc:Choice>
        <mc:Fallback>
          <p:sp>
            <p:nvSpPr>
              <p:cNvPr id="12" name="TextBox 11">
                <a:extLst>
                  <a:ext uri="{FF2B5EF4-FFF2-40B4-BE49-F238E27FC236}">
                    <a16:creationId xmlns:a16="http://schemas.microsoft.com/office/drawing/2014/main" id="{115A34B2-37C5-17D9-A5EE-FC3EAB7F7B24}"/>
                  </a:ext>
                </a:extLst>
              </p:cNvPr>
              <p:cNvSpPr txBox="1">
                <a:spLocks noRot="1" noChangeAspect="1" noMove="1" noResize="1" noEditPoints="1" noAdjustHandles="1" noChangeArrowheads="1" noChangeShapeType="1" noTextEdit="1"/>
              </p:cNvSpPr>
              <p:nvPr/>
            </p:nvSpPr>
            <p:spPr>
              <a:xfrm>
                <a:off x="6303577" y="2461312"/>
                <a:ext cx="4663967" cy="1490857"/>
              </a:xfrm>
              <a:prstGeom prst="rect">
                <a:avLst/>
              </a:prstGeom>
              <a:blipFill>
                <a:blip r:embed="rId6"/>
                <a:stretch>
                  <a:fillRect l="-2174" t="-840" b="-8403"/>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49B44CF-DA7E-2F95-4138-FCDF2C57DD56}"/>
                  </a:ext>
                </a:extLst>
              </p:cNvPr>
              <p:cNvSpPr txBox="1"/>
              <p:nvPr/>
            </p:nvSpPr>
            <p:spPr>
              <a:xfrm>
                <a:off x="6303577" y="4242816"/>
                <a:ext cx="4663967" cy="149085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7f. </a:t>
                </a:r>
                <a14:m>
                  <m:oMath xmlns:m="http://schemas.openxmlformats.org/officeDocument/2006/math">
                    <m:r>
                      <a:rPr lang="en-GB" sz="2400" b="1" i="0">
                        <a:solidFill>
                          <a:schemeClr val="accent1"/>
                        </a:solidFill>
                        <a:latin typeface="Cambria Math" panose="02040503050406030204" pitchFamily="18" charset="0"/>
                      </a:rPr>
                      <m:t>𝐍𝐮𝐦𝐛𝐞𝐫</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𝐨𝐟</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𝐌</m:t>
                            </m:r>
                          </m:e>
                          <m:sub>
                            <m:r>
                              <a:rPr lang="en-GB" sz="2400" b="1" i="0"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𝟓𝟖</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29 g</a:t>
                </a:r>
              </a:p>
            </p:txBody>
          </p:sp>
        </mc:Choice>
        <mc:Fallback>
          <p:sp>
            <p:nvSpPr>
              <p:cNvPr id="13" name="TextBox 12">
                <a:extLst>
                  <a:ext uri="{FF2B5EF4-FFF2-40B4-BE49-F238E27FC236}">
                    <a16:creationId xmlns:a16="http://schemas.microsoft.com/office/drawing/2014/main" id="{F49B44CF-DA7E-2F95-4138-FCDF2C57DD56}"/>
                  </a:ext>
                </a:extLst>
              </p:cNvPr>
              <p:cNvSpPr txBox="1">
                <a:spLocks noRot="1" noChangeAspect="1" noMove="1" noResize="1" noEditPoints="1" noAdjustHandles="1" noChangeArrowheads="1" noChangeShapeType="1" noTextEdit="1"/>
              </p:cNvSpPr>
              <p:nvPr/>
            </p:nvSpPr>
            <p:spPr>
              <a:xfrm>
                <a:off x="6303577" y="4242816"/>
                <a:ext cx="4663967" cy="1490857"/>
              </a:xfrm>
              <a:prstGeom prst="rect">
                <a:avLst/>
              </a:prstGeom>
              <a:blipFill>
                <a:blip r:embed="rId7"/>
                <a:stretch>
                  <a:fillRect l="-2174" t="-1695" b="-8475"/>
                </a:stretch>
              </a:blipFill>
            </p:spPr>
            <p:txBody>
              <a:bodyPr/>
              <a:lstStyle/>
              <a:p>
                <a:r>
                  <a:rPr lang="en-GB">
                    <a:noFill/>
                  </a:rPr>
                  <a:t> </a:t>
                </a:r>
              </a:p>
            </p:txBody>
          </p:sp>
        </mc:Fallback>
      </mc:AlternateContent>
    </p:spTree>
    <p:extLst>
      <p:ext uri="{BB962C8B-B14F-4D97-AF65-F5344CB8AC3E}">
        <p14:creationId xmlns:p14="http://schemas.microsoft.com/office/powerpoint/2010/main" val="320309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5716A-AD1E-5A98-3E79-0936FD93A12E}"/>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5EDC0994-1307-CED4-3FAA-DC5047F33514}"/>
              </a:ext>
            </a:extLst>
          </p:cNvPr>
          <p:cNvSpPr txBox="1"/>
          <p:nvPr/>
        </p:nvSpPr>
        <p:spPr>
          <a:xfrm>
            <a:off x="449315" y="816444"/>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8a. Magnesium + oxygen </a:t>
            </a:r>
            <a:r>
              <a:rPr lang="en-US" sz="2400" b="1" dirty="0">
                <a:solidFill>
                  <a:schemeClr val="accent1"/>
                </a:solidFill>
                <a:latin typeface="Century Gothic" panose="020B0502020202020204" pitchFamily="34" charset="0"/>
                <a:sym typeface="Wingdings" pitchFamily="2" charset="2"/>
              </a:rPr>
              <a:t> magnesium oxide</a:t>
            </a:r>
            <a:endParaRPr lang="en-US" sz="2400" b="1"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FDBCD2DA-EA98-C772-5121-D1066DA3C279}"/>
              </a:ext>
            </a:extLst>
          </p:cNvPr>
          <p:cNvSpPr txBox="1"/>
          <p:nvPr/>
        </p:nvSpPr>
        <p:spPr>
          <a:xfrm>
            <a:off x="459827" y="1362983"/>
            <a:ext cx="78565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8b. </a:t>
            </a:r>
          </a:p>
        </p:txBody>
      </p:sp>
      <p:sp>
        <p:nvSpPr>
          <p:cNvPr id="5" name="Oval 4">
            <a:extLst>
              <a:ext uri="{FF2B5EF4-FFF2-40B4-BE49-F238E27FC236}">
                <a16:creationId xmlns:a16="http://schemas.microsoft.com/office/drawing/2014/main" id="{CEE65CFA-24F6-35A3-B98E-1371C4716B25}"/>
              </a:ext>
            </a:extLst>
          </p:cNvPr>
          <p:cNvSpPr/>
          <p:nvPr/>
        </p:nvSpPr>
        <p:spPr>
          <a:xfrm>
            <a:off x="1434662" y="1702676"/>
            <a:ext cx="583324" cy="504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F3E92DB7-ACCA-B1F8-82E3-F79D41A82CD0}"/>
              </a:ext>
            </a:extLst>
          </p:cNvPr>
          <p:cNvSpPr/>
          <p:nvPr/>
        </p:nvSpPr>
        <p:spPr>
          <a:xfrm>
            <a:off x="1240220" y="1497724"/>
            <a:ext cx="982717" cy="8933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9CA509C8-BBD2-BC27-6D93-FE98E045051D}"/>
              </a:ext>
            </a:extLst>
          </p:cNvPr>
          <p:cNvSpPr txBox="1"/>
          <p:nvPr/>
        </p:nvSpPr>
        <p:spPr>
          <a:xfrm>
            <a:off x="1592318" y="1529255"/>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8" name="TextBox 7">
            <a:extLst>
              <a:ext uri="{FF2B5EF4-FFF2-40B4-BE49-F238E27FC236}">
                <a16:creationId xmlns:a16="http://schemas.microsoft.com/office/drawing/2014/main" id="{6B772918-883B-0846-44D7-6FB5DC904755}"/>
              </a:ext>
            </a:extLst>
          </p:cNvPr>
          <p:cNvSpPr txBox="1"/>
          <p:nvPr/>
        </p:nvSpPr>
        <p:spPr>
          <a:xfrm>
            <a:off x="1602826" y="1996969"/>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9" name="TextBox 8">
            <a:extLst>
              <a:ext uri="{FF2B5EF4-FFF2-40B4-BE49-F238E27FC236}">
                <a16:creationId xmlns:a16="http://schemas.microsoft.com/office/drawing/2014/main" id="{9CA194CA-2D36-C67A-A96C-65C9B486FD0B}"/>
              </a:ext>
            </a:extLst>
          </p:cNvPr>
          <p:cNvSpPr txBox="1"/>
          <p:nvPr/>
        </p:nvSpPr>
        <p:spPr>
          <a:xfrm>
            <a:off x="1539766" y="1303283"/>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1" name="TextBox 10">
            <a:extLst>
              <a:ext uri="{FF2B5EF4-FFF2-40B4-BE49-F238E27FC236}">
                <a16:creationId xmlns:a16="http://schemas.microsoft.com/office/drawing/2014/main" id="{53A1DB89-28ED-38B3-FF27-0BC9B3BE66BB}"/>
              </a:ext>
            </a:extLst>
          </p:cNvPr>
          <p:cNvSpPr txBox="1"/>
          <p:nvPr/>
        </p:nvSpPr>
        <p:spPr>
          <a:xfrm>
            <a:off x="1676400" y="1313789"/>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2" name="TextBox 11">
            <a:extLst>
              <a:ext uri="{FF2B5EF4-FFF2-40B4-BE49-F238E27FC236}">
                <a16:creationId xmlns:a16="http://schemas.microsoft.com/office/drawing/2014/main" id="{2527F1C9-37EC-ADA0-EDE2-A74049E41F1C}"/>
              </a:ext>
            </a:extLst>
          </p:cNvPr>
          <p:cNvSpPr txBox="1"/>
          <p:nvPr/>
        </p:nvSpPr>
        <p:spPr>
          <a:xfrm rot="16200000">
            <a:off x="2054772" y="1692165"/>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3" name="TextBox 12">
            <a:extLst>
              <a:ext uri="{FF2B5EF4-FFF2-40B4-BE49-F238E27FC236}">
                <a16:creationId xmlns:a16="http://schemas.microsoft.com/office/drawing/2014/main" id="{2471EE13-1A0E-1D99-EA41-71CFBC9B81BC}"/>
              </a:ext>
            </a:extLst>
          </p:cNvPr>
          <p:cNvSpPr txBox="1"/>
          <p:nvPr/>
        </p:nvSpPr>
        <p:spPr>
          <a:xfrm rot="16200000">
            <a:off x="2065282" y="1860327"/>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4" name="TextBox 13">
            <a:extLst>
              <a:ext uri="{FF2B5EF4-FFF2-40B4-BE49-F238E27FC236}">
                <a16:creationId xmlns:a16="http://schemas.microsoft.com/office/drawing/2014/main" id="{4B0970F9-9F3E-2EC4-2D10-ABF4A78B1514}"/>
              </a:ext>
            </a:extLst>
          </p:cNvPr>
          <p:cNvSpPr txBox="1"/>
          <p:nvPr/>
        </p:nvSpPr>
        <p:spPr>
          <a:xfrm rot="16200000">
            <a:off x="1093076" y="1770994"/>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5" name="TextBox 14">
            <a:extLst>
              <a:ext uri="{FF2B5EF4-FFF2-40B4-BE49-F238E27FC236}">
                <a16:creationId xmlns:a16="http://schemas.microsoft.com/office/drawing/2014/main" id="{6B72489D-447D-2627-0791-3A61B2F53064}"/>
              </a:ext>
            </a:extLst>
          </p:cNvPr>
          <p:cNvSpPr txBox="1"/>
          <p:nvPr/>
        </p:nvSpPr>
        <p:spPr>
          <a:xfrm>
            <a:off x="1592317" y="2207168"/>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6" name="TextBox 15">
            <a:extLst>
              <a:ext uri="{FF2B5EF4-FFF2-40B4-BE49-F238E27FC236}">
                <a16:creationId xmlns:a16="http://schemas.microsoft.com/office/drawing/2014/main" id="{8F5333CB-1806-8CBE-0E8D-5BB35C36A502}"/>
              </a:ext>
            </a:extLst>
          </p:cNvPr>
          <p:cNvSpPr txBox="1"/>
          <p:nvPr/>
        </p:nvSpPr>
        <p:spPr>
          <a:xfrm>
            <a:off x="428294" y="2655754"/>
            <a:ext cx="737563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8c. Ionic. It involves a metal and a non-metal.</a:t>
            </a:r>
          </a:p>
        </p:txBody>
      </p:sp>
      <p:sp>
        <p:nvSpPr>
          <p:cNvPr id="17" name="TextBox 16">
            <a:extLst>
              <a:ext uri="{FF2B5EF4-FFF2-40B4-BE49-F238E27FC236}">
                <a16:creationId xmlns:a16="http://schemas.microsoft.com/office/drawing/2014/main" id="{08251F92-C297-D378-9AFA-01A4CADE50D3}"/>
              </a:ext>
            </a:extLst>
          </p:cNvPr>
          <p:cNvSpPr txBox="1"/>
          <p:nvPr/>
        </p:nvSpPr>
        <p:spPr>
          <a:xfrm>
            <a:off x="428295" y="3176017"/>
            <a:ext cx="6082864" cy="193899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8d. Magnesium loses the two electrons from its outer shell, which are given to oxygen. Magnesium becomes Mg</a:t>
            </a:r>
            <a:r>
              <a:rPr lang="en-US" sz="2400" b="1" baseline="30000" dirty="0">
                <a:solidFill>
                  <a:schemeClr val="accent1"/>
                </a:solidFill>
                <a:latin typeface="Century Gothic" panose="020B0502020202020204" pitchFamily="34" charset="0"/>
              </a:rPr>
              <a:t>2+ </a:t>
            </a:r>
            <a:r>
              <a:rPr lang="en-US" sz="2400" b="1" dirty="0">
                <a:solidFill>
                  <a:schemeClr val="accent1"/>
                </a:solidFill>
                <a:latin typeface="Century Gothic" panose="020B0502020202020204" pitchFamily="34" charset="0"/>
              </a:rPr>
              <a:t>and oxygen becomes O</a:t>
            </a:r>
            <a:r>
              <a:rPr lang="en-US" sz="2400" b="1" baseline="30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 Both ions now have full outer shells. </a:t>
            </a:r>
          </a:p>
        </p:txBody>
      </p:sp>
      <p:sp>
        <p:nvSpPr>
          <p:cNvPr id="19" name="Oval 18">
            <a:extLst>
              <a:ext uri="{FF2B5EF4-FFF2-40B4-BE49-F238E27FC236}">
                <a16:creationId xmlns:a16="http://schemas.microsoft.com/office/drawing/2014/main" id="{F284901E-B381-030A-E399-9A66F2A6D597}"/>
              </a:ext>
            </a:extLst>
          </p:cNvPr>
          <p:cNvSpPr/>
          <p:nvPr/>
        </p:nvSpPr>
        <p:spPr>
          <a:xfrm>
            <a:off x="1634358" y="5749158"/>
            <a:ext cx="583324" cy="504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A0FA1B38-4356-BF28-7A97-241F82308461}"/>
              </a:ext>
            </a:extLst>
          </p:cNvPr>
          <p:cNvSpPr/>
          <p:nvPr/>
        </p:nvSpPr>
        <p:spPr>
          <a:xfrm>
            <a:off x="1439916" y="5544206"/>
            <a:ext cx="982717" cy="8933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0EEB2EC9-A0C7-C209-51A8-E7D5C163D32F}"/>
              </a:ext>
            </a:extLst>
          </p:cNvPr>
          <p:cNvSpPr txBox="1"/>
          <p:nvPr/>
        </p:nvSpPr>
        <p:spPr>
          <a:xfrm>
            <a:off x="1792014" y="5575737"/>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2" name="TextBox 21">
            <a:extLst>
              <a:ext uri="{FF2B5EF4-FFF2-40B4-BE49-F238E27FC236}">
                <a16:creationId xmlns:a16="http://schemas.microsoft.com/office/drawing/2014/main" id="{0D14302D-341A-884E-EF7F-CE82B05B305F}"/>
              </a:ext>
            </a:extLst>
          </p:cNvPr>
          <p:cNvSpPr txBox="1"/>
          <p:nvPr/>
        </p:nvSpPr>
        <p:spPr>
          <a:xfrm>
            <a:off x="1802522" y="6043451"/>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3" name="TextBox 22">
            <a:extLst>
              <a:ext uri="{FF2B5EF4-FFF2-40B4-BE49-F238E27FC236}">
                <a16:creationId xmlns:a16="http://schemas.microsoft.com/office/drawing/2014/main" id="{8F13F6C2-FE39-9FDA-A015-BB0BAA381B3F}"/>
              </a:ext>
            </a:extLst>
          </p:cNvPr>
          <p:cNvSpPr txBox="1"/>
          <p:nvPr/>
        </p:nvSpPr>
        <p:spPr>
          <a:xfrm>
            <a:off x="1739462" y="5349765"/>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4" name="TextBox 23">
            <a:extLst>
              <a:ext uri="{FF2B5EF4-FFF2-40B4-BE49-F238E27FC236}">
                <a16:creationId xmlns:a16="http://schemas.microsoft.com/office/drawing/2014/main" id="{AFFD3DF9-9FB6-191B-0EE3-70CD53353A44}"/>
              </a:ext>
            </a:extLst>
          </p:cNvPr>
          <p:cNvSpPr txBox="1"/>
          <p:nvPr/>
        </p:nvSpPr>
        <p:spPr>
          <a:xfrm>
            <a:off x="1876096" y="5360271"/>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5" name="TextBox 24">
            <a:extLst>
              <a:ext uri="{FF2B5EF4-FFF2-40B4-BE49-F238E27FC236}">
                <a16:creationId xmlns:a16="http://schemas.microsoft.com/office/drawing/2014/main" id="{BFA6E3CF-DF60-ACF9-DEE7-70650AE275D7}"/>
              </a:ext>
            </a:extLst>
          </p:cNvPr>
          <p:cNvSpPr txBox="1"/>
          <p:nvPr/>
        </p:nvSpPr>
        <p:spPr>
          <a:xfrm rot="16200000">
            <a:off x="2254468" y="5738647"/>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6" name="TextBox 25">
            <a:extLst>
              <a:ext uri="{FF2B5EF4-FFF2-40B4-BE49-F238E27FC236}">
                <a16:creationId xmlns:a16="http://schemas.microsoft.com/office/drawing/2014/main" id="{84EE7DF8-E2DA-F836-9276-9C983EBF58BC}"/>
              </a:ext>
            </a:extLst>
          </p:cNvPr>
          <p:cNvSpPr txBox="1"/>
          <p:nvPr/>
        </p:nvSpPr>
        <p:spPr>
          <a:xfrm rot="16200000">
            <a:off x="2264978" y="5906809"/>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7" name="TextBox 26">
            <a:extLst>
              <a:ext uri="{FF2B5EF4-FFF2-40B4-BE49-F238E27FC236}">
                <a16:creationId xmlns:a16="http://schemas.microsoft.com/office/drawing/2014/main" id="{988300B8-70A2-8D40-6756-E0C75D0B4761}"/>
              </a:ext>
            </a:extLst>
          </p:cNvPr>
          <p:cNvSpPr txBox="1"/>
          <p:nvPr/>
        </p:nvSpPr>
        <p:spPr>
          <a:xfrm rot="16200000">
            <a:off x="1292772" y="5770178"/>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8" name="TextBox 27">
            <a:extLst>
              <a:ext uri="{FF2B5EF4-FFF2-40B4-BE49-F238E27FC236}">
                <a16:creationId xmlns:a16="http://schemas.microsoft.com/office/drawing/2014/main" id="{853E3866-11DA-D7B8-8CB1-4D2434EB0615}"/>
              </a:ext>
            </a:extLst>
          </p:cNvPr>
          <p:cNvSpPr txBox="1"/>
          <p:nvPr/>
        </p:nvSpPr>
        <p:spPr>
          <a:xfrm>
            <a:off x="1902372" y="6237885"/>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9" name="Oval 28">
            <a:extLst>
              <a:ext uri="{FF2B5EF4-FFF2-40B4-BE49-F238E27FC236}">
                <a16:creationId xmlns:a16="http://schemas.microsoft.com/office/drawing/2014/main" id="{8532F3CF-8E87-F3F5-9790-6A5B73B3FB59}"/>
              </a:ext>
            </a:extLst>
          </p:cNvPr>
          <p:cNvSpPr/>
          <p:nvPr/>
        </p:nvSpPr>
        <p:spPr>
          <a:xfrm>
            <a:off x="3016468" y="5759668"/>
            <a:ext cx="583324" cy="50449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F2F33DA5-268B-840A-C129-9F2893227891}"/>
              </a:ext>
            </a:extLst>
          </p:cNvPr>
          <p:cNvSpPr/>
          <p:nvPr/>
        </p:nvSpPr>
        <p:spPr>
          <a:xfrm>
            <a:off x="2822026" y="5554716"/>
            <a:ext cx="982717" cy="89337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AD806F6E-CC4E-6DFB-3741-9E863DCC15A4}"/>
              </a:ext>
            </a:extLst>
          </p:cNvPr>
          <p:cNvSpPr txBox="1"/>
          <p:nvPr/>
        </p:nvSpPr>
        <p:spPr>
          <a:xfrm>
            <a:off x="3174124" y="5586247"/>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2" name="TextBox 31">
            <a:extLst>
              <a:ext uri="{FF2B5EF4-FFF2-40B4-BE49-F238E27FC236}">
                <a16:creationId xmlns:a16="http://schemas.microsoft.com/office/drawing/2014/main" id="{FF605296-0B1F-7F9D-A973-A6EA4DC45DB0}"/>
              </a:ext>
            </a:extLst>
          </p:cNvPr>
          <p:cNvSpPr txBox="1"/>
          <p:nvPr/>
        </p:nvSpPr>
        <p:spPr>
          <a:xfrm>
            <a:off x="3184632" y="6053961"/>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3" name="TextBox 32">
            <a:extLst>
              <a:ext uri="{FF2B5EF4-FFF2-40B4-BE49-F238E27FC236}">
                <a16:creationId xmlns:a16="http://schemas.microsoft.com/office/drawing/2014/main" id="{F5B25E1F-1C40-1D96-A8F2-CF4AC9F9F2F2}"/>
              </a:ext>
            </a:extLst>
          </p:cNvPr>
          <p:cNvSpPr txBox="1"/>
          <p:nvPr/>
        </p:nvSpPr>
        <p:spPr>
          <a:xfrm>
            <a:off x="3121572" y="5360275"/>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4" name="TextBox 33">
            <a:extLst>
              <a:ext uri="{FF2B5EF4-FFF2-40B4-BE49-F238E27FC236}">
                <a16:creationId xmlns:a16="http://schemas.microsoft.com/office/drawing/2014/main" id="{7EACC367-D425-C91F-8CC4-F967B9875878}"/>
              </a:ext>
            </a:extLst>
          </p:cNvPr>
          <p:cNvSpPr txBox="1"/>
          <p:nvPr/>
        </p:nvSpPr>
        <p:spPr>
          <a:xfrm>
            <a:off x="3258206" y="5370781"/>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5" name="TextBox 34">
            <a:extLst>
              <a:ext uri="{FF2B5EF4-FFF2-40B4-BE49-F238E27FC236}">
                <a16:creationId xmlns:a16="http://schemas.microsoft.com/office/drawing/2014/main" id="{E433074C-5E4B-B389-24D5-32DF0B24560B}"/>
              </a:ext>
            </a:extLst>
          </p:cNvPr>
          <p:cNvSpPr txBox="1"/>
          <p:nvPr/>
        </p:nvSpPr>
        <p:spPr>
          <a:xfrm rot="16200000">
            <a:off x="3636578" y="5749157"/>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6" name="TextBox 35">
            <a:extLst>
              <a:ext uri="{FF2B5EF4-FFF2-40B4-BE49-F238E27FC236}">
                <a16:creationId xmlns:a16="http://schemas.microsoft.com/office/drawing/2014/main" id="{4CA805FB-08D9-D0EF-613C-BC647142FB6D}"/>
              </a:ext>
            </a:extLst>
          </p:cNvPr>
          <p:cNvSpPr txBox="1"/>
          <p:nvPr/>
        </p:nvSpPr>
        <p:spPr>
          <a:xfrm rot="16200000">
            <a:off x="3647088" y="5917319"/>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7" name="TextBox 36">
            <a:extLst>
              <a:ext uri="{FF2B5EF4-FFF2-40B4-BE49-F238E27FC236}">
                <a16:creationId xmlns:a16="http://schemas.microsoft.com/office/drawing/2014/main" id="{EA619669-15E5-40D4-4263-651818FA3E86}"/>
              </a:ext>
            </a:extLst>
          </p:cNvPr>
          <p:cNvSpPr txBox="1"/>
          <p:nvPr/>
        </p:nvSpPr>
        <p:spPr>
          <a:xfrm rot="16200000">
            <a:off x="2674882" y="5827986"/>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8" name="TextBox 37">
            <a:extLst>
              <a:ext uri="{FF2B5EF4-FFF2-40B4-BE49-F238E27FC236}">
                <a16:creationId xmlns:a16="http://schemas.microsoft.com/office/drawing/2014/main" id="{5818877F-69CF-9698-AE9D-CC01B2570F88}"/>
              </a:ext>
            </a:extLst>
          </p:cNvPr>
          <p:cNvSpPr txBox="1"/>
          <p:nvPr/>
        </p:nvSpPr>
        <p:spPr>
          <a:xfrm>
            <a:off x="3237185" y="6248394"/>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40" name="TextBox 39">
            <a:extLst>
              <a:ext uri="{FF2B5EF4-FFF2-40B4-BE49-F238E27FC236}">
                <a16:creationId xmlns:a16="http://schemas.microsoft.com/office/drawing/2014/main" id="{BCF1AD0D-EA19-A8CD-ADAA-88B69BA512E0}"/>
              </a:ext>
            </a:extLst>
          </p:cNvPr>
          <p:cNvSpPr txBox="1"/>
          <p:nvPr/>
        </p:nvSpPr>
        <p:spPr>
          <a:xfrm>
            <a:off x="1739461" y="6248394"/>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41" name="TextBox 40">
            <a:extLst>
              <a:ext uri="{FF2B5EF4-FFF2-40B4-BE49-F238E27FC236}">
                <a16:creationId xmlns:a16="http://schemas.microsoft.com/office/drawing/2014/main" id="{162FB141-3E51-AAA3-5589-879D92E44229}"/>
              </a:ext>
            </a:extLst>
          </p:cNvPr>
          <p:cNvSpPr txBox="1"/>
          <p:nvPr/>
        </p:nvSpPr>
        <p:spPr>
          <a:xfrm rot="16200000">
            <a:off x="1308537" y="5912062"/>
            <a:ext cx="301686"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42" name="TextBox 41">
            <a:extLst>
              <a:ext uri="{FF2B5EF4-FFF2-40B4-BE49-F238E27FC236}">
                <a16:creationId xmlns:a16="http://schemas.microsoft.com/office/drawing/2014/main" id="{1531E66D-A8F1-25BA-8362-29D3368F2C7D}"/>
              </a:ext>
            </a:extLst>
          </p:cNvPr>
          <p:cNvSpPr txBox="1"/>
          <p:nvPr/>
        </p:nvSpPr>
        <p:spPr>
          <a:xfrm rot="16200000">
            <a:off x="2674883" y="5686095"/>
            <a:ext cx="301686" cy="369332"/>
          </a:xfrm>
          <a:prstGeom prst="rect">
            <a:avLst/>
          </a:prstGeom>
          <a:noFill/>
        </p:spPr>
        <p:txBody>
          <a:bodyPr wrap="none" rtlCol="0">
            <a:spAutoFit/>
          </a:bodyPr>
          <a:lstStyle/>
          <a:p>
            <a:r>
              <a:rPr lang="en-GB" dirty="0">
                <a:solidFill>
                  <a:schemeClr val="accent1"/>
                </a:solidFill>
                <a:latin typeface="Century Gothic" panose="020B0502020202020204" pitchFamily="34" charset="0"/>
              </a:rPr>
              <a:t>x</a:t>
            </a:r>
          </a:p>
        </p:txBody>
      </p:sp>
      <p:sp>
        <p:nvSpPr>
          <p:cNvPr id="43" name="TextBox 42">
            <a:extLst>
              <a:ext uri="{FF2B5EF4-FFF2-40B4-BE49-F238E27FC236}">
                <a16:creationId xmlns:a16="http://schemas.microsoft.com/office/drawing/2014/main" id="{6704169F-D812-E3DF-F9EB-ECEE41FF123C}"/>
              </a:ext>
            </a:extLst>
          </p:cNvPr>
          <p:cNvSpPr txBox="1"/>
          <p:nvPr/>
        </p:nvSpPr>
        <p:spPr>
          <a:xfrm>
            <a:off x="3058509" y="6243139"/>
            <a:ext cx="301686" cy="369332"/>
          </a:xfrm>
          <a:prstGeom prst="rect">
            <a:avLst/>
          </a:prstGeom>
          <a:noFill/>
        </p:spPr>
        <p:txBody>
          <a:bodyPr wrap="none" rtlCol="0">
            <a:spAutoFit/>
          </a:bodyPr>
          <a:lstStyle/>
          <a:p>
            <a:r>
              <a:rPr lang="en-GB" dirty="0">
                <a:solidFill>
                  <a:schemeClr val="accent1"/>
                </a:solidFill>
                <a:latin typeface="Century Gothic" panose="020B0502020202020204" pitchFamily="34" charset="0"/>
              </a:rPr>
              <a:t>x</a:t>
            </a:r>
          </a:p>
        </p:txBody>
      </p:sp>
      <p:sp>
        <p:nvSpPr>
          <p:cNvPr id="49" name="Double Bracket 48">
            <a:extLst>
              <a:ext uri="{FF2B5EF4-FFF2-40B4-BE49-F238E27FC236}">
                <a16:creationId xmlns:a16="http://schemas.microsoft.com/office/drawing/2014/main" id="{C8475097-47EB-7BC2-93F3-FDE504C73D6A}"/>
              </a:ext>
            </a:extLst>
          </p:cNvPr>
          <p:cNvSpPr/>
          <p:nvPr/>
        </p:nvSpPr>
        <p:spPr>
          <a:xfrm>
            <a:off x="1308538" y="5344511"/>
            <a:ext cx="1245476" cy="13243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0" name="Double Bracket 49">
            <a:extLst>
              <a:ext uri="{FF2B5EF4-FFF2-40B4-BE49-F238E27FC236}">
                <a16:creationId xmlns:a16="http://schemas.microsoft.com/office/drawing/2014/main" id="{C864A2D3-F265-0FFA-56C6-FDA3F1F3DE1F}"/>
              </a:ext>
            </a:extLst>
          </p:cNvPr>
          <p:cNvSpPr/>
          <p:nvPr/>
        </p:nvSpPr>
        <p:spPr>
          <a:xfrm>
            <a:off x="2690648" y="5323490"/>
            <a:ext cx="1245476" cy="1324303"/>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1" name="TextBox 50">
            <a:extLst>
              <a:ext uri="{FF2B5EF4-FFF2-40B4-BE49-F238E27FC236}">
                <a16:creationId xmlns:a16="http://schemas.microsoft.com/office/drawing/2014/main" id="{F4CD387C-21E8-14F3-9D4F-3BC7DE2B4ECD}"/>
              </a:ext>
            </a:extLst>
          </p:cNvPr>
          <p:cNvSpPr txBox="1"/>
          <p:nvPr/>
        </p:nvSpPr>
        <p:spPr>
          <a:xfrm>
            <a:off x="2317530" y="5076497"/>
            <a:ext cx="461986" cy="369332"/>
          </a:xfrm>
          <a:prstGeom prst="rect">
            <a:avLst/>
          </a:prstGeom>
          <a:noFill/>
        </p:spPr>
        <p:txBody>
          <a:bodyPr wrap="none" rtlCol="0">
            <a:spAutoFit/>
          </a:bodyPr>
          <a:lstStyle/>
          <a:p>
            <a:r>
              <a:rPr lang="en-GB" b="1" dirty="0">
                <a:solidFill>
                  <a:schemeClr val="accent1"/>
                </a:solidFill>
                <a:latin typeface="Century Gothic" panose="020B0502020202020204" pitchFamily="34" charset="0"/>
              </a:rPr>
              <a:t>2+</a:t>
            </a:r>
          </a:p>
        </p:txBody>
      </p:sp>
      <p:sp>
        <p:nvSpPr>
          <p:cNvPr id="52" name="TextBox 51">
            <a:extLst>
              <a:ext uri="{FF2B5EF4-FFF2-40B4-BE49-F238E27FC236}">
                <a16:creationId xmlns:a16="http://schemas.microsoft.com/office/drawing/2014/main" id="{C6082AAC-A195-CBB7-12C3-8D37DF35761B}"/>
              </a:ext>
            </a:extLst>
          </p:cNvPr>
          <p:cNvSpPr txBox="1"/>
          <p:nvPr/>
        </p:nvSpPr>
        <p:spPr>
          <a:xfrm>
            <a:off x="3668109" y="5071243"/>
            <a:ext cx="410690" cy="369332"/>
          </a:xfrm>
          <a:prstGeom prst="rect">
            <a:avLst/>
          </a:prstGeom>
          <a:noFill/>
        </p:spPr>
        <p:txBody>
          <a:bodyPr wrap="none" rtlCol="0">
            <a:spAutoFit/>
          </a:bodyPr>
          <a:lstStyle/>
          <a:p>
            <a:r>
              <a:rPr lang="en-GB" b="1" dirty="0">
                <a:solidFill>
                  <a:schemeClr val="accent1"/>
                </a:solidFill>
                <a:latin typeface="Century Gothic" panose="020B0502020202020204" pitchFamily="34" charset="0"/>
              </a:rPr>
              <a:t>2-</a:t>
            </a: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8B39F468-DDD6-DB97-17C2-B07D8F346D3C}"/>
                  </a:ext>
                </a:extLst>
              </p:cNvPr>
              <p:cNvSpPr txBox="1"/>
              <p:nvPr/>
            </p:nvSpPr>
            <p:spPr>
              <a:xfrm>
                <a:off x="6666185" y="3249588"/>
                <a:ext cx="4663967" cy="1555041"/>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8e. </a:t>
                </a:r>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dirty="0">
                                <a:solidFill>
                                  <a:schemeClr val="accent1"/>
                                </a:solidFill>
                                <a:latin typeface="Cambria Math" panose="02040503050406030204" pitchFamily="18" charset="0"/>
                              </a:rPr>
                              <m:t>𝐌</m:t>
                            </m:r>
                          </m:e>
                          <m:sub>
                            <m:r>
                              <a:rPr lang="en-GB" sz="2400" b="1"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𝟒𝟖</m:t>
                        </m:r>
                      </m:num>
                      <m:den>
                        <m:r>
                          <a:rPr lang="en-GB" sz="2400" b="1" i="1" dirty="0" smtClean="0">
                            <a:solidFill>
                              <a:schemeClr val="accent1"/>
                            </a:solidFill>
                            <a:latin typeface="Cambria Math" panose="02040503050406030204" pitchFamily="18" charset="0"/>
                          </a:rPr>
                          <m:t>𝟐𝟒</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a:solidFill>
                          <a:schemeClr val="accent1"/>
                        </a:solidFill>
                        <a:latin typeface="Cambria Math" panose="02040503050406030204" pitchFamily="18" charset="0"/>
                      </a:rPr>
                      <m:t>𝐍𝐮𝐦𝐛𝐞𝐫</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𝐨𝐟</m:t>
                    </m:r>
                    <m:r>
                      <a:rPr lang="en-GB" sz="2400" b="1">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=2 mol</a:t>
                </a:r>
              </a:p>
            </p:txBody>
          </p:sp>
        </mc:Choice>
        <mc:Fallback>
          <p:sp>
            <p:nvSpPr>
              <p:cNvPr id="53" name="TextBox 52">
                <a:extLst>
                  <a:ext uri="{FF2B5EF4-FFF2-40B4-BE49-F238E27FC236}">
                    <a16:creationId xmlns:a16="http://schemas.microsoft.com/office/drawing/2014/main" id="{8B39F468-DDD6-DB97-17C2-B07D8F346D3C}"/>
                  </a:ext>
                </a:extLst>
              </p:cNvPr>
              <p:cNvSpPr txBox="1">
                <a:spLocks noRot="1" noChangeAspect="1" noMove="1" noResize="1" noEditPoints="1" noAdjustHandles="1" noChangeArrowheads="1" noChangeShapeType="1" noTextEdit="1"/>
              </p:cNvSpPr>
              <p:nvPr/>
            </p:nvSpPr>
            <p:spPr>
              <a:xfrm>
                <a:off x="6666185" y="3249588"/>
                <a:ext cx="4663967" cy="1555041"/>
              </a:xfrm>
              <a:prstGeom prst="rect">
                <a:avLst/>
              </a:prstGeom>
              <a:blipFill>
                <a:blip r:embed="rId3"/>
                <a:stretch>
                  <a:fillRect l="-2174" t="-1613" b="-645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6845D882-347E-C1ED-0FCC-04DE98F3B4F2}"/>
                  </a:ext>
                </a:extLst>
              </p:cNvPr>
              <p:cNvSpPr txBox="1"/>
              <p:nvPr/>
            </p:nvSpPr>
            <p:spPr>
              <a:xfrm>
                <a:off x="6681950" y="5062623"/>
                <a:ext cx="4663967" cy="149085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8f. </a:t>
                </a:r>
                <a14:m>
                  <m:oMath xmlns:m="http://schemas.openxmlformats.org/officeDocument/2006/math">
                    <m:r>
                      <a:rPr lang="en-GB" sz="2400" b="1" i="0">
                        <a:solidFill>
                          <a:schemeClr val="accent1"/>
                        </a:solidFill>
                        <a:latin typeface="Cambria Math" panose="02040503050406030204" pitchFamily="18" charset="0"/>
                      </a:rPr>
                      <m:t>𝐍𝐮𝐦𝐛𝐞𝐫</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𝐨𝐟</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𝐦𝐨𝐥𝐞𝐬</m:t>
                    </m:r>
                  </m:oMath>
                </a14:m>
                <a:r>
                  <a:rPr lang="en-US" sz="2400" b="1" dirty="0">
                    <a:solidFill>
                      <a:schemeClr val="accent1"/>
                    </a:solidFill>
                    <a:latin typeface="Century Gothic" panose="020B0502020202020204" pitchFamily="34" charset="0"/>
                  </a:rPr>
                  <a:t> =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a:solidFill>
                              <a:schemeClr val="accent1"/>
                            </a:solidFill>
                            <a:latin typeface="Cambria Math" panose="02040503050406030204" pitchFamily="18" charset="0"/>
                          </a:rPr>
                          <m:t>𝐦𝐚𝐬𝐬</m:t>
                        </m:r>
                      </m:num>
                      <m:den>
                        <m:sSub>
                          <m:sSubPr>
                            <m:ctrlPr>
                              <a:rPr lang="en-GB" sz="2400" b="1" i="1" dirty="0">
                                <a:solidFill>
                                  <a:schemeClr val="accent1"/>
                                </a:solidFill>
                                <a:latin typeface="Cambria Math" panose="02040503050406030204" pitchFamily="18" charset="0"/>
                              </a:rPr>
                            </m:ctrlPr>
                          </m:sSubPr>
                          <m:e>
                            <m:r>
                              <a:rPr lang="en-GB" sz="2400" b="1" i="0" dirty="0">
                                <a:solidFill>
                                  <a:schemeClr val="accent1"/>
                                </a:solidFill>
                                <a:latin typeface="Cambria Math" panose="02040503050406030204" pitchFamily="18" charset="0"/>
                              </a:rPr>
                              <m:t>𝐌</m:t>
                            </m:r>
                          </m:e>
                          <m:sub>
                            <m:r>
                              <a:rPr lang="en-GB" sz="2400" b="1" i="0" dirty="0">
                                <a:solidFill>
                                  <a:schemeClr val="accent1"/>
                                </a:solidFill>
                                <a:latin typeface="Cambria Math" panose="02040503050406030204" pitchFamily="18" charset="0"/>
                              </a:rPr>
                              <m:t>𝐫</m:t>
                            </m:r>
                          </m:sub>
                        </m:sSub>
                      </m:den>
                    </m:f>
                  </m:oMath>
                </a14:m>
                <a:r>
                  <a:rPr lang="en-US" sz="2400" b="1" dirty="0">
                    <a:solidFill>
                      <a:schemeClr val="accent1"/>
                    </a:solidFill>
                    <a:latin typeface="Century Gothic" panose="020B0502020202020204" pitchFamily="34" charset="0"/>
                  </a:rPr>
                  <a:t> </a:t>
                </a:r>
              </a:p>
              <a:p>
                <a14:m>
                  <m:oMath xmlns:m="http://schemas.openxmlformats.org/officeDocument/2006/math">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oMath>
                </a14:m>
                <a:r>
                  <a:rPr lang="en-US" sz="2400" b="1" dirty="0">
                    <a:solidFill>
                      <a:schemeClr val="accent1"/>
                    </a:solidFill>
                    <a:latin typeface="Century Gothic" panose="020B0502020202020204" pitchFamily="34" charset="0"/>
                  </a:rPr>
                  <a:t> </a:t>
                </a:r>
                <a14:m>
                  <m:oMath xmlns:m="http://schemas.openxmlformats.org/officeDocument/2006/math">
                    <m:f>
                      <m:fPr>
                        <m:ctrlPr>
                          <a:rPr lang="en-US" sz="2400" b="1" i="1" dirty="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𝐦𝐚𝐬𝐬</m:t>
                        </m:r>
                      </m:num>
                      <m:den>
                        <m:r>
                          <a:rPr lang="en-GB" sz="2400" b="1" i="0" dirty="0" smtClean="0">
                            <a:solidFill>
                              <a:schemeClr val="accent1"/>
                            </a:solidFill>
                            <a:latin typeface="Cambria Math" panose="02040503050406030204" pitchFamily="18" charset="0"/>
                          </a:rPr>
                          <m:t>𝟑𝟐</m:t>
                        </m:r>
                      </m:den>
                    </m:f>
                  </m:oMath>
                </a14:m>
                <a:endParaRPr lang="en-US" sz="2400" b="1" dirty="0">
                  <a:solidFill>
                    <a:schemeClr val="accent1"/>
                  </a:solidFill>
                  <a:latin typeface="Century Gothic" panose="020B0502020202020204" pitchFamily="34" charset="0"/>
                </a:endParaRPr>
              </a:p>
              <a:p>
                <a14:m>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96 g</a:t>
                </a:r>
              </a:p>
            </p:txBody>
          </p:sp>
        </mc:Choice>
        <mc:Fallback>
          <p:sp>
            <p:nvSpPr>
              <p:cNvPr id="55" name="TextBox 54">
                <a:extLst>
                  <a:ext uri="{FF2B5EF4-FFF2-40B4-BE49-F238E27FC236}">
                    <a16:creationId xmlns:a16="http://schemas.microsoft.com/office/drawing/2014/main" id="{6845D882-347E-C1ED-0FCC-04DE98F3B4F2}"/>
                  </a:ext>
                </a:extLst>
              </p:cNvPr>
              <p:cNvSpPr txBox="1">
                <a:spLocks noRot="1" noChangeAspect="1" noMove="1" noResize="1" noEditPoints="1" noAdjustHandles="1" noChangeArrowheads="1" noChangeShapeType="1" noTextEdit="1"/>
              </p:cNvSpPr>
              <p:nvPr/>
            </p:nvSpPr>
            <p:spPr>
              <a:xfrm>
                <a:off x="6681950" y="5062623"/>
                <a:ext cx="4663967" cy="1490857"/>
              </a:xfrm>
              <a:prstGeom prst="rect">
                <a:avLst/>
              </a:prstGeom>
              <a:blipFill>
                <a:blip r:embed="rId4"/>
                <a:stretch>
                  <a:fillRect l="-2174" t="-1695" b="-9322"/>
                </a:stretch>
              </a:blipFill>
            </p:spPr>
            <p:txBody>
              <a:bodyPr/>
              <a:lstStyle/>
              <a:p>
                <a:r>
                  <a:rPr lang="en-GB">
                    <a:noFill/>
                  </a:rPr>
                  <a:t> </a:t>
                </a:r>
              </a:p>
            </p:txBody>
          </p:sp>
        </mc:Fallback>
      </mc:AlternateContent>
    </p:spTree>
    <p:extLst>
      <p:ext uri="{BB962C8B-B14F-4D97-AF65-F5344CB8AC3E}">
        <p14:creationId xmlns:p14="http://schemas.microsoft.com/office/powerpoint/2010/main" val="11840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3"/>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animBg="1"/>
      <p:bldP spid="7" grpId="0"/>
      <p:bldP spid="8" grpId="0"/>
      <p:bldP spid="9" grpId="0"/>
      <p:bldP spid="11" grpId="0"/>
      <p:bldP spid="12" grpId="0"/>
      <p:bldP spid="13" grpId="0"/>
      <p:bldP spid="15" grpId="0"/>
      <p:bldP spid="16" grpId="0"/>
      <p:bldP spid="17" grpId="0"/>
      <p:bldP spid="19" grpId="0" animBg="1"/>
      <p:bldP spid="20" grpId="0" animBg="1"/>
      <p:bldP spid="21" grpId="0"/>
      <p:bldP spid="22" grpId="0"/>
      <p:bldP spid="23" grpId="0"/>
      <p:bldP spid="24" grpId="0"/>
      <p:bldP spid="25" grpId="0"/>
      <p:bldP spid="26" grpId="0"/>
      <p:bldP spid="27" grpId="0"/>
      <p:bldP spid="28" grpId="0"/>
      <p:bldP spid="29" grpId="0" animBg="1"/>
      <p:bldP spid="30" grpId="0" animBg="1"/>
      <p:bldP spid="31" grpId="0"/>
      <p:bldP spid="32" grpId="0"/>
      <p:bldP spid="33" grpId="0"/>
      <p:bldP spid="34" grpId="0"/>
      <p:bldP spid="35" grpId="0"/>
      <p:bldP spid="36" grpId="0"/>
      <p:bldP spid="37" grpId="0"/>
      <p:bldP spid="38" grpId="0"/>
      <p:bldP spid="40" grpId="0"/>
      <p:bldP spid="41" grpId="0"/>
      <p:bldP spid="42" grpId="0"/>
      <p:bldP spid="43" grpId="0"/>
      <p:bldP spid="49" grpId="0" animBg="1"/>
      <p:bldP spid="50" grpId="0" animBg="1"/>
      <p:bldP spid="51" grpId="0"/>
      <p:bldP spid="52" grpId="0"/>
      <p:bldP spid="53" grpId="0"/>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What is the relative formula mass of NO</a:t>
            </a:r>
            <a:r>
              <a:rPr lang="en-GB" sz="2400" baseline="-25000" dirty="0">
                <a:latin typeface="Century Gothic" panose="020B0502020202020204" pitchFamily="34" charset="0"/>
              </a:rPr>
              <a:t>2</a:t>
            </a:r>
            <a:r>
              <a:rPr lang="en-GB" sz="2400" dirty="0">
                <a:latin typeface="Century Gothic" panose="020B0502020202020204" pitchFamily="34" charset="0"/>
              </a:rPr>
              <a:t>? (A</a:t>
            </a:r>
            <a:r>
              <a:rPr lang="en-GB" sz="2400" baseline="-25000" dirty="0">
                <a:latin typeface="Century Gothic" panose="020B0502020202020204" pitchFamily="34" charset="0"/>
              </a:rPr>
              <a:t>r</a:t>
            </a:r>
            <a:r>
              <a:rPr lang="en-GB" sz="2400" dirty="0">
                <a:latin typeface="Century Gothic" panose="020B0502020202020204" pitchFamily="34" charset="0"/>
              </a:rPr>
              <a:t>: N = 14; O = 16)</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30</a:t>
            </a:r>
          </a:p>
          <a:p>
            <a:pPr marL="914400" lvl="1" indent="-457200">
              <a:buFont typeface="Wingdings" pitchFamily="2" charset="2"/>
              <a:buChar char="q"/>
            </a:pPr>
            <a:r>
              <a:rPr lang="en-GB" sz="2400" dirty="0">
                <a:latin typeface="Century Gothic" panose="020B0502020202020204" pitchFamily="34" charset="0"/>
              </a:rPr>
              <a:t>B. 44</a:t>
            </a:r>
          </a:p>
          <a:p>
            <a:pPr marL="914400" lvl="1" indent="-457200">
              <a:buFont typeface="Wingdings" pitchFamily="2" charset="2"/>
              <a:buChar char="q"/>
            </a:pPr>
            <a:r>
              <a:rPr lang="en-GB" sz="2400" dirty="0">
                <a:latin typeface="Century Gothic" panose="020B0502020202020204" pitchFamily="34" charset="0"/>
              </a:rPr>
              <a:t>C. 46</a:t>
            </a:r>
          </a:p>
        </p:txBody>
      </p:sp>
      <p:sp>
        <p:nvSpPr>
          <p:cNvPr id="4" name="TextBox 3">
            <a:extLst>
              <a:ext uri="{FF2B5EF4-FFF2-40B4-BE49-F238E27FC236}">
                <a16:creationId xmlns:a16="http://schemas.microsoft.com/office/drawing/2014/main" id="{49D9FD6F-2370-714D-B4BC-9DA02B16D063}"/>
              </a:ext>
            </a:extLst>
          </p:cNvPr>
          <p:cNvSpPr txBox="1"/>
          <p:nvPr/>
        </p:nvSpPr>
        <p:spPr>
          <a:xfrm>
            <a:off x="528849" y="2762126"/>
            <a:ext cx="1062000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What is the mass of 0.02 mol of Na</a:t>
            </a:r>
            <a:r>
              <a:rPr lang="en-GB" sz="2400" baseline="-25000" dirty="0">
                <a:latin typeface="Century Gothic" panose="020B0502020202020204" pitchFamily="34" charset="0"/>
              </a:rPr>
              <a:t>2</a:t>
            </a:r>
            <a:r>
              <a:rPr lang="en-GB" sz="2400" dirty="0">
                <a:latin typeface="Century Gothic" panose="020B0502020202020204" pitchFamily="34" charset="0"/>
              </a:rPr>
              <a:t>CO</a:t>
            </a:r>
            <a:r>
              <a:rPr lang="en-GB" sz="2400" baseline="-25000" dirty="0">
                <a:latin typeface="Century Gothic" panose="020B0502020202020204" pitchFamily="34" charset="0"/>
              </a:rPr>
              <a:t>3</a:t>
            </a:r>
            <a:r>
              <a:rPr lang="en-GB" sz="2400" dirty="0">
                <a:latin typeface="Century Gothic" panose="020B0502020202020204" pitchFamily="34" charset="0"/>
              </a:rPr>
              <a:t>? (M</a:t>
            </a:r>
            <a:r>
              <a:rPr lang="en-GB" sz="2400" baseline="-25000" dirty="0">
                <a:latin typeface="Century Gothic" panose="020B0502020202020204" pitchFamily="34" charset="0"/>
              </a:rPr>
              <a:t>r</a:t>
            </a:r>
            <a:r>
              <a:rPr lang="en-GB" sz="2400" dirty="0">
                <a:latin typeface="Century Gothic" panose="020B0502020202020204" pitchFamily="34" charset="0"/>
              </a:rPr>
              <a:t>: 106)</a:t>
            </a:r>
          </a:p>
          <a:p>
            <a:pPr marL="914400" lvl="1" indent="-457200">
              <a:buFont typeface="Wingdings" pitchFamily="2" charset="2"/>
              <a:buChar char="q"/>
            </a:pPr>
            <a:r>
              <a:rPr lang="en-GB" sz="2400" dirty="0">
                <a:latin typeface="Century Gothic" panose="020B0502020202020204" pitchFamily="34" charset="0"/>
              </a:rPr>
              <a:t>A. 2.12 g</a:t>
            </a:r>
          </a:p>
          <a:p>
            <a:pPr marL="914400" lvl="1" indent="-457200">
              <a:buFont typeface="Wingdings" pitchFamily="2" charset="2"/>
              <a:buChar char="q"/>
            </a:pPr>
            <a:r>
              <a:rPr lang="en-GB" sz="2400" dirty="0">
                <a:latin typeface="Century Gothic" panose="020B0502020202020204" pitchFamily="34" charset="0"/>
              </a:rPr>
              <a:t>B. 21.2 g</a:t>
            </a:r>
          </a:p>
          <a:p>
            <a:pPr marL="914400" lvl="1" indent="-457200">
              <a:buFont typeface="Wingdings" pitchFamily="2" charset="2"/>
              <a:buChar char="q"/>
            </a:pPr>
            <a:r>
              <a:rPr lang="en-GB" sz="2400" dirty="0">
                <a:latin typeface="Century Gothic" panose="020B0502020202020204" pitchFamily="34" charset="0"/>
              </a:rPr>
              <a:t>C. 5 300 g</a:t>
            </a:r>
          </a:p>
        </p:txBody>
      </p:sp>
      <p:sp>
        <p:nvSpPr>
          <p:cNvPr id="5" name="TextBox 4">
            <a:extLst>
              <a:ext uri="{FF2B5EF4-FFF2-40B4-BE49-F238E27FC236}">
                <a16:creationId xmlns:a16="http://schemas.microsoft.com/office/drawing/2014/main" id="{FA56AB9A-831D-8048-BB27-E49EAE012180}"/>
              </a:ext>
            </a:extLst>
          </p:cNvPr>
          <p:cNvSpPr txBox="1"/>
          <p:nvPr/>
        </p:nvSpPr>
        <p:spPr>
          <a:xfrm>
            <a:off x="522575" y="4794877"/>
            <a:ext cx="10833853" cy="1569660"/>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the amount of substance in 26.5 g of Na</a:t>
            </a:r>
            <a:r>
              <a:rPr lang="en-GB" sz="2400" baseline="-25000" dirty="0">
                <a:latin typeface="Century Gothic" panose="020B0502020202020204" pitchFamily="34" charset="0"/>
              </a:rPr>
              <a:t>2</a:t>
            </a:r>
            <a:r>
              <a:rPr lang="en-GB" sz="2400" dirty="0">
                <a:latin typeface="Century Gothic" panose="020B0502020202020204" pitchFamily="34" charset="0"/>
              </a:rPr>
              <a:t>CO</a:t>
            </a:r>
            <a:r>
              <a:rPr lang="en-GB" sz="2400" baseline="-25000" dirty="0">
                <a:latin typeface="Century Gothic" panose="020B0502020202020204" pitchFamily="34" charset="0"/>
              </a:rPr>
              <a:t>3</a:t>
            </a:r>
            <a:r>
              <a:rPr lang="en-GB" sz="2400" dirty="0">
                <a:latin typeface="Century Gothic" panose="020B0502020202020204" pitchFamily="34" charset="0"/>
              </a:rPr>
              <a:t>? (M</a:t>
            </a:r>
            <a:r>
              <a:rPr lang="en-GB" sz="2400" baseline="-25000" dirty="0">
                <a:latin typeface="Century Gothic" panose="020B0502020202020204" pitchFamily="34" charset="0"/>
              </a:rPr>
              <a:t>r</a:t>
            </a:r>
            <a:r>
              <a:rPr lang="en-GB" sz="2400" dirty="0">
                <a:latin typeface="Century Gothic" panose="020B0502020202020204" pitchFamily="34" charset="0"/>
              </a:rPr>
              <a:t>: 106)</a:t>
            </a:r>
          </a:p>
          <a:p>
            <a:pPr marL="914400" lvl="1" indent="-457200">
              <a:buFont typeface="Wingdings" pitchFamily="2" charset="2"/>
              <a:buChar char="q"/>
            </a:pPr>
            <a:r>
              <a:rPr lang="en-GB" sz="2400" dirty="0">
                <a:latin typeface="Century Gothic" panose="020B0502020202020204" pitchFamily="34" charset="0"/>
              </a:rPr>
              <a:t>A. 4 mol</a:t>
            </a:r>
          </a:p>
          <a:p>
            <a:pPr marL="914400" lvl="1" indent="-457200">
              <a:buFont typeface="Wingdings" pitchFamily="2" charset="2"/>
              <a:buChar char="q"/>
            </a:pPr>
            <a:r>
              <a:rPr lang="en-GB" sz="2400" dirty="0">
                <a:latin typeface="Century Gothic" panose="020B0502020202020204" pitchFamily="34" charset="0"/>
              </a:rPr>
              <a:t>B. 0.25 mol</a:t>
            </a:r>
          </a:p>
          <a:p>
            <a:pPr marL="914400" lvl="1" indent="-457200">
              <a:buFont typeface="Wingdings" pitchFamily="2" charset="2"/>
              <a:buChar char="q"/>
            </a:pPr>
            <a:r>
              <a:rPr lang="en-GB" sz="2400" dirty="0">
                <a:latin typeface="Century Gothic" panose="020B0502020202020204" pitchFamily="34" charset="0"/>
              </a:rPr>
              <a:t>C. 2 809 mol</a:t>
            </a:r>
          </a:p>
        </p:txBody>
      </p:sp>
      <p:sp>
        <p:nvSpPr>
          <p:cNvPr id="6" name="TextBox 5">
            <a:extLst>
              <a:ext uri="{FF2B5EF4-FFF2-40B4-BE49-F238E27FC236}">
                <a16:creationId xmlns:a16="http://schemas.microsoft.com/office/drawing/2014/main" id="{414A8B36-6BDF-BE4B-8892-9B947E7C3878}"/>
              </a:ext>
            </a:extLst>
          </p:cNvPr>
          <p:cNvSpPr txBox="1"/>
          <p:nvPr/>
        </p:nvSpPr>
        <p:spPr>
          <a:xfrm>
            <a:off x="918828" y="1722700"/>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61427" y="2917608"/>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65467" y="5328877"/>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09317014"/>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1550"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Mole Calculations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relative atomic mass of boron.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how many particles are in one mole of a substance.</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mass in grams of boron that would contain this many particles.</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copper carbonate (CuCO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Cu=63.5, C=12, O= 16</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percentage by mass of oxygen in copper carbonate.</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Avogadro’s number.</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3 x 4.83 x10</a:t>
            </a:r>
            <a:r>
              <a:rPr lang="en-US" sz="2400" baseline="30000" dirty="0">
                <a:solidFill>
                  <a:schemeClr val="dk1"/>
                </a:solidFill>
                <a:latin typeface="Century Gothic"/>
                <a:ea typeface="Century Gothic"/>
                <a:cs typeface="Century Gothic"/>
                <a:sym typeface="Century Gothic"/>
              </a:rPr>
              <a:t>11</a:t>
            </a:r>
            <a:r>
              <a:rPr lang="en-US" sz="2400" dirty="0">
                <a:solidFill>
                  <a:schemeClr val="dk1"/>
                </a:solidFill>
                <a:latin typeface="Century Gothic"/>
                <a:ea typeface="Century Gothic"/>
                <a:cs typeface="Century Gothic"/>
                <a:sym typeface="Century Gothic"/>
              </a:rPr>
              <a:t>. Write your answer in standard form.</a:t>
            </a:r>
            <a:endParaRPr lang="en-US" sz="2400" baseline="300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0.25 x 4.83 x10</a:t>
            </a:r>
            <a:r>
              <a:rPr lang="en-US" sz="2400" baseline="30000" dirty="0">
                <a:solidFill>
                  <a:schemeClr val="dk1"/>
                </a:solidFill>
                <a:latin typeface="Century Gothic"/>
                <a:ea typeface="Century Gothic"/>
                <a:cs typeface="Century Gothic"/>
                <a:sym typeface="Century Gothic"/>
              </a:rPr>
              <a:t>11</a:t>
            </a:r>
            <a:r>
              <a:rPr lang="en-US" sz="2400" dirty="0">
                <a:solidFill>
                  <a:schemeClr val="dk1"/>
                </a:solidFill>
                <a:latin typeface="Century Gothic"/>
                <a:ea typeface="Century Gothic"/>
                <a:cs typeface="Century Gothic"/>
                <a:sym typeface="Century Gothic"/>
              </a:rPr>
              <a:t>. Write your answer in standard form.</a:t>
            </a:r>
            <a:endParaRPr lang="en-US" sz="2400" baseline="300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49243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Mole Calculations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In one mole of any substance there are 6.02 x10</a:t>
            </a:r>
            <a:r>
              <a:rPr lang="en-GB" sz="2000" i="0" u="none" strike="noStrike" cap="none" baseline="30000" dirty="0">
                <a:solidFill>
                  <a:schemeClr val="dk1"/>
                </a:solidFill>
                <a:latin typeface="Century Gothic"/>
                <a:ea typeface="Century Gothic"/>
                <a:cs typeface="Century Gothic"/>
                <a:sym typeface="Century Gothic"/>
              </a:rPr>
              <a:t>23</a:t>
            </a:r>
            <a:r>
              <a:rPr lang="en-GB" sz="2000" i="0" u="none" strike="noStrike" cap="none" dirty="0">
                <a:solidFill>
                  <a:schemeClr val="dk1"/>
                </a:solidFill>
                <a:latin typeface="Century Gothic"/>
                <a:ea typeface="Century Gothic"/>
                <a:cs typeface="Century Gothic"/>
                <a:sym typeface="Century Gothic"/>
              </a:rPr>
              <a:t> particles. This can be atoms, molecules or ions. For example, one mole of water contains 6.02 x10</a:t>
            </a:r>
            <a:r>
              <a:rPr lang="en-GB" sz="2000" i="0" u="none" strike="noStrike" cap="none" baseline="30000" dirty="0">
                <a:solidFill>
                  <a:schemeClr val="dk1"/>
                </a:solidFill>
                <a:latin typeface="Century Gothic"/>
                <a:ea typeface="Century Gothic"/>
                <a:cs typeface="Century Gothic"/>
                <a:sym typeface="Century Gothic"/>
              </a:rPr>
              <a:t>23</a:t>
            </a:r>
            <a:r>
              <a:rPr lang="en-GB" sz="2000" i="0" u="none" strike="noStrike" cap="none" dirty="0">
                <a:solidFill>
                  <a:schemeClr val="dk1"/>
                </a:solidFill>
                <a:latin typeface="Century Gothic"/>
                <a:ea typeface="Century Gothic"/>
                <a:cs typeface="Century Gothic"/>
                <a:sym typeface="Century Gothic"/>
              </a:rPr>
              <a:t> molecules of water and one mole of potassium contains 6.02 x10</a:t>
            </a:r>
            <a:r>
              <a:rPr lang="en-GB" sz="2000" i="0" u="none" strike="noStrike" cap="none" baseline="30000" dirty="0">
                <a:solidFill>
                  <a:schemeClr val="dk1"/>
                </a:solidFill>
                <a:latin typeface="Century Gothic"/>
                <a:ea typeface="Century Gothic"/>
                <a:cs typeface="Century Gothic"/>
                <a:sym typeface="Century Gothic"/>
              </a:rPr>
              <a:t>23</a:t>
            </a:r>
            <a:r>
              <a:rPr lang="en-GB" sz="2000" i="0" u="none" strike="noStrike" cap="none" dirty="0">
                <a:solidFill>
                  <a:schemeClr val="dk1"/>
                </a:solidFill>
                <a:latin typeface="Century Gothic"/>
                <a:ea typeface="Century Gothic"/>
                <a:cs typeface="Century Gothic"/>
                <a:sym typeface="Century Gothic"/>
              </a:rPr>
              <a:t> atoms of potassium. </a:t>
            </a:r>
            <a:r>
              <a:rPr kumimoji="0" lang="en-GB" sz="200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The relative atomic mass of an element tells you the mass of that element (in grams) that contains exactly this number of atoms. The relative atomic mass of Neon is 20, so 20 g of Neon contains one mole (6.02 x10</a:t>
            </a:r>
            <a:r>
              <a:rPr kumimoji="0" lang="en-GB" sz="2000"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23</a:t>
            </a:r>
            <a:r>
              <a:rPr kumimoji="0" lang="en-GB" sz="200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atoms). The relative formula mass of a compound tells you the mass of the compound in grams that contains exactly this number of molecules or particles. The relative formula mass of sulfur dioxide (SO</a:t>
            </a:r>
            <a:r>
              <a:rPr kumimoji="0" lang="en-GB" sz="2000" i="0" u="none" strike="noStrike" kern="1200" cap="none" spc="0" normalizeH="0" baseline="-25000" noProof="0" dirty="0">
                <a:ln>
                  <a:noFill/>
                </a:ln>
                <a:solidFill>
                  <a:prstClr val="black"/>
                </a:solidFill>
                <a:effectLst/>
                <a:uLnTx/>
                <a:uFillTx/>
                <a:latin typeface="Century Gothic" panose="020B0502020202020204" pitchFamily="34" charset="0"/>
                <a:ea typeface="+mn-ea"/>
                <a:cs typeface="+mn-cs"/>
              </a:rPr>
              <a:t>2</a:t>
            </a:r>
            <a:r>
              <a:rPr kumimoji="0" lang="en-GB" sz="200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is 64 (S=32, O=16), so 64 g of sulfur dioxide contains one more (6.02 x 10</a:t>
            </a:r>
            <a:r>
              <a:rPr kumimoji="0" lang="en-GB" sz="2000" i="0" u="none" strike="noStrike" kern="1200" cap="none" spc="0" normalizeH="0" baseline="30000" noProof="0" dirty="0">
                <a:ln>
                  <a:noFill/>
                </a:ln>
                <a:solidFill>
                  <a:prstClr val="black"/>
                </a:solidFill>
                <a:effectLst/>
                <a:uLnTx/>
                <a:uFillTx/>
                <a:latin typeface="Century Gothic" panose="020B0502020202020204" pitchFamily="34" charset="0"/>
                <a:ea typeface="+mn-ea"/>
                <a:cs typeface="+mn-cs"/>
              </a:rPr>
              <a:t>23</a:t>
            </a:r>
            <a:r>
              <a:rPr kumimoji="0" lang="en-GB" sz="2000" i="0" u="none" strike="noStrike" kern="1200" cap="none" spc="0" normalizeH="0" baseline="0" noProof="0" dirty="0">
                <a:ln>
                  <a:noFill/>
                </a:ln>
                <a:solidFill>
                  <a:prstClr val="black"/>
                </a:solidFill>
                <a:effectLst/>
                <a:uLnTx/>
                <a:uFillTx/>
                <a:latin typeface="Century Gothic" panose="020B0502020202020204" pitchFamily="34" charset="0"/>
                <a:ea typeface="+mn-ea"/>
                <a:cs typeface="+mn-cs"/>
              </a:rPr>
              <a:t>) molecules of sulfur dioxide. </a:t>
            </a:r>
            <a:endParaRPr lang="en-GB" sz="20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4" name="TextBox 3">
            <a:extLst>
              <a:ext uri="{FF2B5EF4-FFF2-40B4-BE49-F238E27FC236}">
                <a16:creationId xmlns:a16="http://schemas.microsoft.com/office/drawing/2014/main" id="{B91102DD-A228-F327-C6D1-2906BA5F3FB3}"/>
              </a:ext>
            </a:extLst>
          </p:cNvPr>
          <p:cNvSpPr txBox="1"/>
          <p:nvPr/>
        </p:nvSpPr>
        <p:spPr>
          <a:xfrm>
            <a:off x="417784" y="4729766"/>
            <a:ext cx="8978463" cy="1938992"/>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how many particles are in one mole of a substance.</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the relationship between relative atomic mass and the mass in grams that contains one mole of a substance.</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Show how the relative formula mass of sulfur dioxide is 64. </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the difference between relative atomic mass and relative formula mass. </a:t>
            </a:r>
            <a:endParaRPr lang="en-GB" sz="2000" dirty="0"/>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C4.3.3</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(HT) Mole Calculations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1070064" cy="236988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 </a:t>
            </a:r>
            <a:r>
              <a:rPr lang="en-US" b="1" dirty="0">
                <a:solidFill>
                  <a:srgbClr val="000000"/>
                </a:solidFill>
                <a:latin typeface="Century Gothic" panose="020B0502020202020204" pitchFamily="34" charset="0"/>
                <a:cs typeface="Arial"/>
                <a:sym typeface="Arial"/>
              </a:rPr>
              <a:t>Mole Calculations</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Recall the equation linking mass, </a:t>
            </a:r>
            <a:r>
              <a:rPr lang="en-US" sz="2400" dirty="0" err="1">
                <a:latin typeface="Century Gothic" panose="020B0502020202020204" pitchFamily="34" charset="0"/>
              </a:rPr>
              <a:t>M</a:t>
            </a:r>
            <a:r>
              <a:rPr lang="en-US" sz="2400" baseline="-25000" dirty="0" err="1">
                <a:latin typeface="Century Gothic" panose="020B0502020202020204" pitchFamily="34" charset="0"/>
              </a:rPr>
              <a:t>r</a:t>
            </a:r>
            <a:r>
              <a:rPr lang="en-US" sz="2400" dirty="0">
                <a:latin typeface="Century Gothic" panose="020B0502020202020204" pitchFamily="34" charset="0"/>
              </a:rPr>
              <a:t> and number of moles.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Convert amounts of substance in mol to their mass, given the M</a:t>
            </a:r>
            <a:r>
              <a:rPr lang="en-US" sz="2400" baseline="-25000" dirty="0">
                <a:latin typeface="Century Gothic" panose="020B0502020202020204" pitchFamily="34" charset="0"/>
              </a:rPr>
              <a:t>r</a:t>
            </a:r>
            <a:r>
              <a:rPr lang="en-US" sz="2400" dirty="0">
                <a:latin typeface="Century Gothic" panose="020B0502020202020204" pitchFamily="34" charset="0"/>
              </a:rPr>
              <a:t>.</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the amount of substance in a given mass, in mol.</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relative formula mass</a:t>
            </a:r>
          </a:p>
        </p:txBody>
      </p:sp>
      <p:sp>
        <p:nvSpPr>
          <p:cNvPr id="14" name="Rectangle 13">
            <a:extLst>
              <a:ext uri="{FF2B5EF4-FFF2-40B4-BE49-F238E27FC236}">
                <a16:creationId xmlns:a16="http://schemas.microsoft.com/office/drawing/2014/main" id="{A2C825F2-5973-4048-9A5C-E0A4E794080E}"/>
              </a:ext>
            </a:extLst>
          </p:cNvPr>
          <p:cNvSpPr/>
          <p:nvPr/>
        </p:nvSpPr>
        <p:spPr>
          <a:xfrm>
            <a:off x="5541043" y="4997292"/>
            <a:ext cx="1845595"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amount</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a:t>
            </a:r>
          </a:p>
        </p:txBody>
      </p:sp>
      <p:sp>
        <p:nvSpPr>
          <p:cNvPr id="7" name="Rectangle 6">
            <a:extLst>
              <a:ext uri="{FF2B5EF4-FFF2-40B4-BE49-F238E27FC236}">
                <a16:creationId xmlns:a16="http://schemas.microsoft.com/office/drawing/2014/main" id="{8F351BFD-E2B1-31B3-C107-5A322AE99B0A}"/>
              </a:ext>
            </a:extLst>
          </p:cNvPr>
          <p:cNvSpPr/>
          <p:nvPr/>
        </p:nvSpPr>
        <p:spPr>
          <a:xfrm>
            <a:off x="3771281" y="5002695"/>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11" name="Rectangle 10">
            <a:extLst>
              <a:ext uri="{FF2B5EF4-FFF2-40B4-BE49-F238E27FC236}">
                <a16:creationId xmlns:a16="http://schemas.microsoft.com/office/drawing/2014/main" id="{1A25FDA9-8BCA-5B8B-691C-BED6903084ED}"/>
              </a:ext>
            </a:extLst>
          </p:cNvPr>
          <p:cNvSpPr/>
          <p:nvPr/>
        </p:nvSpPr>
        <p:spPr>
          <a:xfrm>
            <a:off x="6147768" y="5764695"/>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Avogadro’s number</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Text&#10;&#10;Description automatically generated">
            <a:extLst>
              <a:ext uri="{FF2B5EF4-FFF2-40B4-BE49-F238E27FC236}">
                <a16:creationId xmlns:a16="http://schemas.microsoft.com/office/drawing/2014/main" id="{0A50BF8E-5DF6-90F3-305A-4A0996F6BAFD}"/>
              </a:ext>
            </a:extLst>
          </p:cNvPr>
          <p:cNvPicPr>
            <a:picLocks noChangeAspect="1"/>
          </p:cNvPicPr>
          <p:nvPr/>
        </p:nvPicPr>
        <p:blipFill>
          <a:blip r:embed="rId3"/>
          <a:stretch>
            <a:fillRect/>
          </a:stretch>
        </p:blipFill>
        <p:spPr>
          <a:xfrm>
            <a:off x="6895318" y="4177862"/>
            <a:ext cx="4568401" cy="2568246"/>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94639" y="239276"/>
            <a:ext cx="11040767" cy="6001643"/>
          </a:xfrm>
          <a:prstGeom prst="rect">
            <a:avLst/>
          </a:prstGeom>
          <a:noFill/>
        </p:spPr>
        <p:txBody>
          <a:bodyPr wrap="square" rtlCol="0">
            <a:spAutoFit/>
          </a:bodyPr>
          <a:lstStyle/>
          <a:p>
            <a:r>
              <a:rPr lang="en-GB" sz="2400" b="1" dirty="0">
                <a:latin typeface="Century Gothic" panose="020B0502020202020204" pitchFamily="34" charset="0"/>
              </a:rPr>
              <a:t>What is the relationship between moles, mass and M</a:t>
            </a:r>
            <a:r>
              <a:rPr lang="en-GB" sz="2400" b="1" baseline="-25000" dirty="0">
                <a:latin typeface="Century Gothic" panose="020B0502020202020204" pitchFamily="34" charset="0"/>
              </a:rPr>
              <a:t>r</a:t>
            </a:r>
            <a:r>
              <a:rPr lang="en-GB" sz="2400" b="1" dirty="0">
                <a:latin typeface="Century Gothic" panose="020B0502020202020204" pitchFamily="34" charset="0"/>
              </a:rPr>
              <a:t>?</a:t>
            </a:r>
          </a:p>
          <a:p>
            <a:endParaRPr lang="en-GB" sz="2400" b="1" dirty="0">
              <a:latin typeface="Century Gothic" panose="020B0502020202020204" pitchFamily="34" charset="0"/>
            </a:endParaRPr>
          </a:p>
          <a:p>
            <a:r>
              <a:rPr lang="en-GB" sz="2400" dirty="0">
                <a:latin typeface="Century Gothic" panose="020B0502020202020204" pitchFamily="34" charset="0"/>
              </a:rPr>
              <a:t>Take a look at the values in this table. </a:t>
            </a:r>
          </a:p>
          <a:p>
            <a:r>
              <a:rPr lang="en-GB" sz="2400" b="1" dirty="0">
                <a:latin typeface="Century Gothic" panose="020B0502020202020204" pitchFamily="34" charset="0"/>
              </a:rPr>
              <a:t>How did they calculate the mass?</a:t>
            </a:r>
          </a:p>
          <a:p>
            <a:endParaRPr lang="en-GB" sz="2400" b="1"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b="1" dirty="0">
              <a:latin typeface="Century Gothic" panose="020B0502020202020204" pitchFamily="34" charset="0"/>
            </a:endParaRPr>
          </a:p>
          <a:p>
            <a:r>
              <a:rPr lang="en-GB" sz="2400" b="1" dirty="0">
                <a:latin typeface="Century Gothic" panose="020B0502020202020204" pitchFamily="34" charset="0"/>
              </a:rPr>
              <a:t>What is the mathematical relationship between moles, mass and M</a:t>
            </a:r>
            <a:r>
              <a:rPr lang="en-GB" sz="2400" b="1" baseline="-25000" dirty="0">
                <a:latin typeface="Century Gothic" panose="020B0502020202020204" pitchFamily="34" charset="0"/>
              </a:rPr>
              <a:t>r</a:t>
            </a:r>
            <a:r>
              <a:rPr lang="en-GB" sz="2400" b="1" dirty="0">
                <a:latin typeface="Century Gothic" panose="020B0502020202020204" pitchFamily="34" charset="0"/>
              </a:rPr>
              <a:t>? </a:t>
            </a:r>
          </a:p>
        </p:txBody>
      </p:sp>
      <p:graphicFrame>
        <p:nvGraphicFramePr>
          <p:cNvPr id="3" name="Table 3">
            <a:extLst>
              <a:ext uri="{FF2B5EF4-FFF2-40B4-BE49-F238E27FC236}">
                <a16:creationId xmlns:a16="http://schemas.microsoft.com/office/drawing/2014/main" id="{5A8DA527-D064-4C65-82A3-B9321734B41C}"/>
              </a:ext>
            </a:extLst>
          </p:cNvPr>
          <p:cNvGraphicFramePr>
            <a:graphicFrameLocks noGrp="1"/>
          </p:cNvGraphicFramePr>
          <p:nvPr>
            <p:extLst>
              <p:ext uri="{D42A27DB-BD31-4B8C-83A1-F6EECF244321}">
                <p14:modId xmlns:p14="http://schemas.microsoft.com/office/powerpoint/2010/main" val="1122701515"/>
              </p:ext>
            </p:extLst>
          </p:nvPr>
        </p:nvGraphicFramePr>
        <p:xfrm>
          <a:off x="1911080" y="2281751"/>
          <a:ext cx="7732024" cy="3200400"/>
        </p:xfrm>
        <a:graphic>
          <a:graphicData uri="http://schemas.openxmlformats.org/drawingml/2006/table">
            <a:tbl>
              <a:tblPr firstRow="1" bandRow="1">
                <a:tableStyleId>{5940675A-B579-460E-94D1-54222C63F5DA}</a:tableStyleId>
              </a:tblPr>
              <a:tblGrid>
                <a:gridCol w="6384487">
                  <a:extLst>
                    <a:ext uri="{9D8B030D-6E8A-4147-A177-3AD203B41FA5}">
                      <a16:colId xmlns:a16="http://schemas.microsoft.com/office/drawing/2014/main" val="124651515"/>
                    </a:ext>
                  </a:extLst>
                </a:gridCol>
                <a:gridCol w="1347537">
                  <a:extLst>
                    <a:ext uri="{9D8B030D-6E8A-4147-A177-3AD203B41FA5}">
                      <a16:colId xmlns:a16="http://schemas.microsoft.com/office/drawing/2014/main" val="639343285"/>
                    </a:ext>
                  </a:extLst>
                </a:gridCol>
              </a:tblGrid>
              <a:tr h="370840">
                <a:tc>
                  <a:txBody>
                    <a:bodyPr/>
                    <a:lstStyle/>
                    <a:p>
                      <a:r>
                        <a:rPr lang="en-GB" sz="2400">
                          <a:latin typeface="Century Gothic" panose="020B0502020202020204" pitchFamily="34" charset="0"/>
                        </a:rPr>
                        <a:t>1 mole of carbon dioxide (M</a:t>
                      </a:r>
                      <a:r>
                        <a:rPr lang="en-GB" sz="2400" baseline="-25000">
                          <a:latin typeface="Century Gothic" panose="020B0502020202020204" pitchFamily="34" charset="0"/>
                        </a:rPr>
                        <a:t>r</a:t>
                      </a:r>
                      <a:r>
                        <a:rPr lang="en-GB" sz="2400">
                          <a:latin typeface="Century Gothic" panose="020B0502020202020204" pitchFamily="34" charset="0"/>
                        </a:rPr>
                        <a:t> = 44)</a:t>
                      </a:r>
                    </a:p>
                  </a:txBody>
                  <a:tcPr anchor="ctr"/>
                </a:tc>
                <a:tc>
                  <a:txBody>
                    <a:bodyPr/>
                    <a:lstStyle/>
                    <a:p>
                      <a:r>
                        <a:rPr lang="en-GB" sz="2400">
                          <a:latin typeface="Century Gothic" panose="020B0502020202020204" pitchFamily="34" charset="0"/>
                        </a:rPr>
                        <a:t>44 g</a:t>
                      </a:r>
                    </a:p>
                  </a:txBody>
                  <a:tcPr anchor="ctr"/>
                </a:tc>
                <a:extLst>
                  <a:ext uri="{0D108BD9-81ED-4DB2-BD59-A6C34878D82A}">
                    <a16:rowId xmlns:a16="http://schemas.microsoft.com/office/drawing/2014/main" val="2978133191"/>
                  </a:ext>
                </a:extLst>
              </a:tr>
              <a:tr h="370840">
                <a:tc>
                  <a:txBody>
                    <a:bodyPr/>
                    <a:lstStyle/>
                    <a:p>
                      <a:r>
                        <a:rPr lang="en-GB" sz="2400">
                          <a:latin typeface="Century Gothic" panose="020B0502020202020204" pitchFamily="34" charset="0"/>
                        </a:rPr>
                        <a:t>2 moles of carbon dioxide (M</a:t>
                      </a:r>
                      <a:r>
                        <a:rPr lang="en-GB" sz="2400" baseline="-25000">
                          <a:latin typeface="Century Gothic" panose="020B0502020202020204" pitchFamily="34" charset="0"/>
                        </a:rPr>
                        <a:t>r</a:t>
                      </a:r>
                      <a:r>
                        <a:rPr lang="en-GB" sz="2400">
                          <a:latin typeface="Century Gothic" panose="020B0502020202020204" pitchFamily="34" charset="0"/>
                        </a:rPr>
                        <a:t> = 44)</a:t>
                      </a:r>
                    </a:p>
                  </a:txBody>
                  <a:tcPr anchor="ctr"/>
                </a:tc>
                <a:tc>
                  <a:txBody>
                    <a:bodyPr/>
                    <a:lstStyle/>
                    <a:p>
                      <a:r>
                        <a:rPr lang="en-GB" sz="2400">
                          <a:latin typeface="Century Gothic" panose="020B0502020202020204" pitchFamily="34" charset="0"/>
                        </a:rPr>
                        <a:t>88 g</a:t>
                      </a:r>
                    </a:p>
                  </a:txBody>
                  <a:tcPr anchor="ctr"/>
                </a:tc>
                <a:extLst>
                  <a:ext uri="{0D108BD9-81ED-4DB2-BD59-A6C34878D82A}">
                    <a16:rowId xmlns:a16="http://schemas.microsoft.com/office/drawing/2014/main" val="899914773"/>
                  </a:ext>
                </a:extLst>
              </a:tr>
              <a:tr h="370840">
                <a:tc>
                  <a:txBody>
                    <a:bodyPr/>
                    <a:lstStyle/>
                    <a:p>
                      <a:r>
                        <a:rPr lang="en-GB" sz="2400">
                          <a:latin typeface="Century Gothic" panose="020B0502020202020204" pitchFamily="34" charset="0"/>
                        </a:rPr>
                        <a:t>0.5 moles of carbon dioxide (M</a:t>
                      </a:r>
                      <a:r>
                        <a:rPr lang="en-GB" sz="2400" baseline="-25000">
                          <a:latin typeface="Century Gothic" panose="020B0502020202020204" pitchFamily="34" charset="0"/>
                        </a:rPr>
                        <a:t>r</a:t>
                      </a:r>
                      <a:r>
                        <a:rPr lang="en-GB" sz="2400">
                          <a:latin typeface="Century Gothic" panose="020B0502020202020204" pitchFamily="34" charset="0"/>
                        </a:rPr>
                        <a:t> = 44)</a:t>
                      </a:r>
                    </a:p>
                  </a:txBody>
                  <a:tcPr anchor="ctr"/>
                </a:tc>
                <a:tc>
                  <a:txBody>
                    <a:bodyPr/>
                    <a:lstStyle/>
                    <a:p>
                      <a:r>
                        <a:rPr lang="en-GB" sz="2400" dirty="0">
                          <a:latin typeface="Century Gothic" panose="020B0502020202020204" pitchFamily="34" charset="0"/>
                        </a:rPr>
                        <a:t>22 g</a:t>
                      </a:r>
                    </a:p>
                  </a:txBody>
                  <a:tcPr anchor="ctr"/>
                </a:tc>
                <a:extLst>
                  <a:ext uri="{0D108BD9-81ED-4DB2-BD59-A6C34878D82A}">
                    <a16:rowId xmlns:a16="http://schemas.microsoft.com/office/drawing/2014/main" val="17191877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latin typeface="Century Gothic" panose="020B0502020202020204" pitchFamily="34" charset="0"/>
                        </a:rPr>
                        <a:t>1 mole of water (M</a:t>
                      </a:r>
                      <a:r>
                        <a:rPr lang="en-GB" sz="2400" baseline="-25000">
                          <a:latin typeface="Century Gothic" panose="020B0502020202020204" pitchFamily="34" charset="0"/>
                        </a:rPr>
                        <a:t>r</a:t>
                      </a:r>
                      <a:r>
                        <a:rPr lang="en-GB" sz="2400">
                          <a:latin typeface="Century Gothic" panose="020B0502020202020204" pitchFamily="34" charset="0"/>
                        </a:rPr>
                        <a:t> = 18)</a:t>
                      </a:r>
                    </a:p>
                  </a:txBody>
                  <a:tcPr anchor="ctr"/>
                </a:tc>
                <a:tc>
                  <a:txBody>
                    <a:bodyPr/>
                    <a:lstStyle/>
                    <a:p>
                      <a:r>
                        <a:rPr lang="en-GB" sz="2400">
                          <a:latin typeface="Century Gothic" panose="020B0502020202020204" pitchFamily="34" charset="0"/>
                        </a:rPr>
                        <a:t>18 g</a:t>
                      </a:r>
                    </a:p>
                  </a:txBody>
                  <a:tcPr anchor="ctr"/>
                </a:tc>
                <a:extLst>
                  <a:ext uri="{0D108BD9-81ED-4DB2-BD59-A6C34878D82A}">
                    <a16:rowId xmlns:a16="http://schemas.microsoft.com/office/drawing/2014/main" val="223439665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0.25 mole of water (</a:t>
                      </a:r>
                      <a:r>
                        <a:rPr lang="en-GB" sz="2400">
                          <a:latin typeface="Century Gothic" panose="020B0502020202020204" pitchFamily="34" charset="0"/>
                        </a:rPr>
                        <a:t>M</a:t>
                      </a:r>
                      <a:r>
                        <a:rPr lang="en-GB" sz="2400" baseline="-25000">
                          <a:latin typeface="Century Gothic" panose="020B0502020202020204" pitchFamily="34" charset="0"/>
                        </a:rPr>
                        <a:t>r</a:t>
                      </a:r>
                      <a:r>
                        <a:rPr kumimoji="0" lang="en-GB" sz="24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 = 18)</a:t>
                      </a:r>
                    </a:p>
                  </a:txBody>
                  <a:tcPr anchor="ctr"/>
                </a:tc>
                <a:tc>
                  <a:txBody>
                    <a:bodyPr/>
                    <a:lstStyle/>
                    <a:p>
                      <a:r>
                        <a:rPr lang="en-GB" sz="2400">
                          <a:latin typeface="Century Gothic" panose="020B0502020202020204" pitchFamily="34" charset="0"/>
                        </a:rPr>
                        <a:t>4.5 g</a:t>
                      </a:r>
                    </a:p>
                  </a:txBody>
                  <a:tcPr anchor="ctr"/>
                </a:tc>
                <a:extLst>
                  <a:ext uri="{0D108BD9-81ED-4DB2-BD59-A6C34878D82A}">
                    <a16:rowId xmlns:a16="http://schemas.microsoft.com/office/drawing/2014/main" val="18753907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2 moles of X (</a:t>
                      </a:r>
                      <a:r>
                        <a:rPr lang="en-GB" sz="2400">
                          <a:latin typeface="Century Gothic" panose="020B0502020202020204" pitchFamily="34" charset="0"/>
                        </a:rPr>
                        <a:t>M</a:t>
                      </a:r>
                      <a:r>
                        <a:rPr lang="en-GB" sz="2400" baseline="-25000">
                          <a:latin typeface="Century Gothic" panose="020B0502020202020204" pitchFamily="34" charset="0"/>
                        </a:rPr>
                        <a:t>r</a:t>
                      </a:r>
                      <a:r>
                        <a:rPr kumimoji="0" lang="en-GB" sz="2400" b="0" i="0" u="none" strike="noStrike" kern="1200" cap="none" spc="0" normalizeH="0" baseline="0" noProof="0">
                          <a:ln>
                            <a:noFill/>
                          </a:ln>
                          <a:solidFill>
                            <a:prstClr val="black"/>
                          </a:solidFill>
                          <a:effectLst/>
                          <a:uLnTx/>
                          <a:uFillTx/>
                          <a:latin typeface="Century Gothic" panose="020B0502020202020204" pitchFamily="34" charset="0"/>
                          <a:ea typeface="+mn-ea"/>
                          <a:cs typeface="+mn-cs"/>
                        </a:rPr>
                        <a:t> = 36.5)</a:t>
                      </a:r>
                    </a:p>
                  </a:txBody>
                  <a:tcPr anchor="ctr"/>
                </a:tc>
                <a:tc>
                  <a:txBody>
                    <a:bodyPr/>
                    <a:lstStyle/>
                    <a:p>
                      <a:r>
                        <a:rPr lang="en-GB" sz="2400">
                          <a:latin typeface="Century Gothic" panose="020B0502020202020204" pitchFamily="34" charset="0"/>
                        </a:rPr>
                        <a:t>73 g</a:t>
                      </a:r>
                    </a:p>
                  </a:txBody>
                  <a:tcPr anchor="ctr"/>
                </a:tc>
                <a:extLst>
                  <a:ext uri="{0D108BD9-81ED-4DB2-BD59-A6C34878D82A}">
                    <a16:rowId xmlns:a16="http://schemas.microsoft.com/office/drawing/2014/main" val="221259201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a:latin typeface="Century Gothic" panose="020B0502020202020204" pitchFamily="34" charset="0"/>
                        </a:rPr>
                        <a:t>0.5 moles of Y (M</a:t>
                      </a:r>
                      <a:r>
                        <a:rPr lang="en-GB" sz="2400" baseline="-25000">
                          <a:latin typeface="Century Gothic" panose="020B0502020202020204" pitchFamily="34" charset="0"/>
                        </a:rPr>
                        <a:t>r</a:t>
                      </a:r>
                      <a:r>
                        <a:rPr lang="en-GB" sz="2400">
                          <a:latin typeface="Century Gothic" panose="020B0502020202020204" pitchFamily="34" charset="0"/>
                        </a:rPr>
                        <a:t> = 80)</a:t>
                      </a:r>
                    </a:p>
                  </a:txBody>
                  <a:tcPr anchor="ctr"/>
                </a:tc>
                <a:tc>
                  <a:txBody>
                    <a:bodyPr/>
                    <a:lstStyle/>
                    <a:p>
                      <a:r>
                        <a:rPr lang="en-GB" sz="2400" dirty="0">
                          <a:latin typeface="Century Gothic" panose="020B0502020202020204" pitchFamily="34" charset="0"/>
                        </a:rPr>
                        <a:t>40 g</a:t>
                      </a:r>
                    </a:p>
                  </a:txBody>
                  <a:tcPr anchor="ctr"/>
                </a:tc>
                <a:extLst>
                  <a:ext uri="{0D108BD9-81ED-4DB2-BD59-A6C34878D82A}">
                    <a16:rowId xmlns:a16="http://schemas.microsoft.com/office/drawing/2014/main" val="1205517135"/>
                  </a:ext>
                </a:extLst>
              </a:tr>
            </a:tbl>
          </a:graphicData>
        </a:graphic>
      </p:graphicFrame>
      <p:sp>
        <p:nvSpPr>
          <p:cNvPr id="17" name="TextBox 16">
            <a:extLst>
              <a:ext uri="{FF2B5EF4-FFF2-40B4-BE49-F238E27FC236}">
                <a16:creationId xmlns:a16="http://schemas.microsoft.com/office/drawing/2014/main" id="{5DD9684F-E728-42FD-B9E0-2D07FA265222}"/>
              </a:ext>
            </a:extLst>
          </p:cNvPr>
          <p:cNvSpPr txBox="1"/>
          <p:nvPr/>
        </p:nvSpPr>
        <p:spPr>
          <a:xfrm>
            <a:off x="342939" y="6157626"/>
            <a:ext cx="4614791"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Mass = number of moles x M</a:t>
            </a:r>
            <a:r>
              <a:rPr lang="en-GB" sz="2400" baseline="-25000" dirty="0">
                <a:solidFill>
                  <a:schemeClr val="accent1"/>
                </a:solidFill>
                <a:latin typeface="Century Gothic" panose="020B0502020202020204" pitchFamily="34" charset="0"/>
              </a:rPr>
              <a:t>r</a:t>
            </a:r>
          </a:p>
        </p:txBody>
      </p:sp>
      <p:sp>
        <p:nvSpPr>
          <p:cNvPr id="18" name="TextBox 17">
            <a:extLst>
              <a:ext uri="{FF2B5EF4-FFF2-40B4-BE49-F238E27FC236}">
                <a16:creationId xmlns:a16="http://schemas.microsoft.com/office/drawing/2014/main" id="{AB98FE86-A688-4D35-9A42-F55D3C7F4F62}"/>
              </a:ext>
            </a:extLst>
          </p:cNvPr>
          <p:cNvSpPr txBox="1"/>
          <p:nvPr/>
        </p:nvSpPr>
        <p:spPr>
          <a:xfrm>
            <a:off x="286735" y="1717965"/>
            <a:ext cx="6611147"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Multiplied the number of moles by the M</a:t>
            </a:r>
            <a:r>
              <a:rPr lang="en-GB" sz="2400" baseline="-25000" dirty="0">
                <a:solidFill>
                  <a:schemeClr val="accent1"/>
                </a:solidFill>
                <a:latin typeface="Century Gothic" panose="020B0502020202020204" pitchFamily="34" charset="0"/>
              </a:rPr>
              <a:t>r</a:t>
            </a:r>
          </a:p>
        </p:txBody>
      </p:sp>
    </p:spTree>
    <p:extLst>
      <p:ext uri="{BB962C8B-B14F-4D97-AF65-F5344CB8AC3E}">
        <p14:creationId xmlns:p14="http://schemas.microsoft.com/office/powerpoint/2010/main" val="73787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3680" y="315476"/>
            <a:ext cx="10928306" cy="5632311"/>
          </a:xfrm>
          <a:prstGeom prst="rect">
            <a:avLst/>
          </a:prstGeom>
          <a:noFill/>
        </p:spPr>
        <p:txBody>
          <a:bodyPr wrap="square" rtlCol="0">
            <a:spAutoFit/>
          </a:bodyPr>
          <a:lstStyle/>
          <a:p>
            <a:r>
              <a:rPr lang="en-GB" sz="2400" b="1" dirty="0">
                <a:latin typeface="Century Gothic" panose="020B0502020202020204" pitchFamily="34" charset="0"/>
              </a:rPr>
              <a:t>How can we use the equation to calculate the mass or number of moles?</a:t>
            </a:r>
          </a:p>
          <a:p>
            <a:endParaRPr lang="en-GB" sz="2400" b="1" dirty="0">
              <a:latin typeface="Century Gothic" panose="020B0502020202020204" pitchFamily="34" charset="0"/>
            </a:endParaRPr>
          </a:p>
          <a:p>
            <a:r>
              <a:rPr lang="en-GB" sz="2400" dirty="0">
                <a:latin typeface="Century Gothic" panose="020B0502020202020204" pitchFamily="34" charset="0"/>
              </a:rPr>
              <a:t>Number of moles = </a:t>
            </a:r>
            <a:r>
              <a:rPr lang="en-GB" sz="2400" u="sng" dirty="0">
                <a:latin typeface="Century Gothic" panose="020B0502020202020204" pitchFamily="34" charset="0"/>
              </a:rPr>
              <a:t>mass</a:t>
            </a:r>
          </a:p>
          <a:p>
            <a:r>
              <a:rPr lang="en-GB" sz="2400" dirty="0">
                <a:latin typeface="Century Gothic" panose="020B0502020202020204" pitchFamily="34" charset="0"/>
              </a:rPr>
              <a:t>                                     M</a:t>
            </a:r>
            <a:r>
              <a:rPr lang="en-GB" sz="2400" baseline="-25000" dirty="0">
                <a:latin typeface="Century Gothic" panose="020B0502020202020204" pitchFamily="34" charset="0"/>
              </a:rPr>
              <a:t>r</a:t>
            </a:r>
          </a:p>
          <a:p>
            <a:endParaRPr lang="en-GB" sz="2400" dirty="0">
              <a:latin typeface="Century Gothic" panose="020B0502020202020204" pitchFamily="34" charset="0"/>
            </a:endParaRPr>
          </a:p>
          <a:p>
            <a:r>
              <a:rPr lang="en-GB" sz="2400" dirty="0">
                <a:latin typeface="Century Gothic" panose="020B0502020202020204" pitchFamily="34" charset="0"/>
              </a:rPr>
              <a:t>What is the amount of substance in 64.0 g of O</a:t>
            </a:r>
            <a:r>
              <a:rPr lang="en-GB" sz="2400" baseline="-25000" dirty="0">
                <a:latin typeface="Century Gothic" panose="020B0502020202020204" pitchFamily="34" charset="0"/>
              </a:rPr>
              <a:t>2</a:t>
            </a:r>
            <a:r>
              <a:rPr lang="en-GB" sz="2400" dirty="0">
                <a:latin typeface="Century Gothic" panose="020B0502020202020204" pitchFamily="34" charset="0"/>
              </a:rPr>
              <a:t>? (M</a:t>
            </a:r>
            <a:r>
              <a:rPr lang="en-GB" sz="2400" baseline="-25000" dirty="0">
                <a:latin typeface="Century Gothic" panose="020B0502020202020204" pitchFamily="34" charset="0"/>
              </a:rPr>
              <a:t>r</a:t>
            </a:r>
            <a:r>
              <a:rPr lang="en-GB" sz="2400" dirty="0">
                <a:latin typeface="Century Gothic" panose="020B0502020202020204" pitchFamily="34" charset="0"/>
              </a:rPr>
              <a:t> = 32)</a:t>
            </a:r>
          </a:p>
          <a:p>
            <a:r>
              <a:rPr lang="en-GB" sz="2400" dirty="0">
                <a:solidFill>
                  <a:schemeClr val="accent1"/>
                </a:solidFill>
                <a:latin typeface="Century Gothic" panose="020B0502020202020204" pitchFamily="34" charset="0"/>
              </a:rPr>
              <a:t>Number of moles = mass ÷ M</a:t>
            </a:r>
            <a:r>
              <a:rPr lang="en-GB" sz="2400" baseline="-25000" dirty="0">
                <a:solidFill>
                  <a:schemeClr val="accent1"/>
                </a:solidFill>
                <a:latin typeface="Century Gothic" panose="020B0502020202020204" pitchFamily="34" charset="0"/>
              </a:rPr>
              <a:t>r</a:t>
            </a:r>
          </a:p>
          <a:p>
            <a:pPr lvl="1"/>
            <a:r>
              <a:rPr lang="en-GB" sz="2400" dirty="0">
                <a:solidFill>
                  <a:schemeClr val="accent1"/>
                </a:solidFill>
                <a:latin typeface="Century Gothic" panose="020B0502020202020204" pitchFamily="34" charset="0"/>
              </a:rPr>
              <a:t>                               = 64.0 g ÷ 32</a:t>
            </a:r>
          </a:p>
          <a:p>
            <a:pPr lvl="1"/>
            <a:r>
              <a:rPr lang="en-GB" sz="2400" dirty="0">
                <a:solidFill>
                  <a:schemeClr val="accent1"/>
                </a:solidFill>
                <a:latin typeface="Century Gothic" panose="020B0502020202020204" pitchFamily="34" charset="0"/>
              </a:rPr>
              <a:t>                               = 2 mol</a:t>
            </a:r>
          </a:p>
          <a:p>
            <a:endParaRPr lang="en-GB" sz="2400" dirty="0">
              <a:latin typeface="Century Gothic" panose="020B0502020202020204" pitchFamily="34" charset="0"/>
            </a:endParaRPr>
          </a:p>
          <a:p>
            <a:r>
              <a:rPr lang="en-GB" sz="2400" dirty="0">
                <a:latin typeface="Century Gothic" panose="020B0502020202020204" pitchFamily="34" charset="0"/>
              </a:rPr>
              <a:t>What is the mass (g) of 0.5 moles of MgCO</a:t>
            </a:r>
            <a:r>
              <a:rPr lang="en-GB" sz="2400" baseline="-25000" dirty="0">
                <a:latin typeface="Century Gothic" panose="020B0502020202020204" pitchFamily="34" charset="0"/>
              </a:rPr>
              <a:t>3</a:t>
            </a:r>
            <a:r>
              <a:rPr lang="en-GB" sz="2400" dirty="0">
                <a:latin typeface="Century Gothic" panose="020B0502020202020204" pitchFamily="34" charset="0"/>
              </a:rPr>
              <a:t>? (M</a:t>
            </a:r>
            <a:r>
              <a:rPr lang="en-GB" sz="2400" baseline="-25000" dirty="0">
                <a:latin typeface="Century Gothic" panose="020B0502020202020204" pitchFamily="34" charset="0"/>
              </a:rPr>
              <a:t>r</a:t>
            </a:r>
            <a:r>
              <a:rPr lang="en-GB" sz="2400" dirty="0">
                <a:latin typeface="Century Gothic" panose="020B0502020202020204" pitchFamily="34" charset="0"/>
              </a:rPr>
              <a:t> = 84)</a:t>
            </a:r>
          </a:p>
          <a:p>
            <a:pPr lvl="1"/>
            <a:r>
              <a:rPr lang="en-GB" sz="2400" dirty="0">
                <a:solidFill>
                  <a:schemeClr val="accent1"/>
                </a:solidFill>
                <a:latin typeface="Century Gothic" panose="020B0502020202020204" pitchFamily="34" charset="0"/>
              </a:rPr>
              <a:t>Mass = number of moles x M</a:t>
            </a:r>
            <a:r>
              <a:rPr lang="en-GB" sz="2400" baseline="-25000" dirty="0">
                <a:solidFill>
                  <a:schemeClr val="accent1"/>
                </a:solidFill>
                <a:latin typeface="Century Gothic" panose="020B0502020202020204" pitchFamily="34" charset="0"/>
              </a:rPr>
              <a:t>r</a:t>
            </a:r>
          </a:p>
          <a:p>
            <a:pPr lvl="1"/>
            <a:r>
              <a:rPr lang="en-GB" sz="2400" dirty="0">
                <a:solidFill>
                  <a:schemeClr val="accent1"/>
                </a:solidFill>
                <a:latin typeface="Century Gothic" panose="020B0502020202020204" pitchFamily="34" charset="0"/>
              </a:rPr>
              <a:t>          = 0.5 mol x 84</a:t>
            </a:r>
          </a:p>
          <a:p>
            <a:pPr lvl="1"/>
            <a:r>
              <a:rPr lang="en-GB" sz="2400" dirty="0">
                <a:solidFill>
                  <a:schemeClr val="accent1"/>
                </a:solidFill>
                <a:latin typeface="Century Gothic" panose="020B0502020202020204" pitchFamily="34" charset="0"/>
              </a:rPr>
              <a:t>          = 42 g</a:t>
            </a:r>
          </a:p>
        </p:txBody>
      </p:sp>
      <p:sp>
        <p:nvSpPr>
          <p:cNvPr id="17" name="Callout: Line 16">
            <a:extLst>
              <a:ext uri="{FF2B5EF4-FFF2-40B4-BE49-F238E27FC236}">
                <a16:creationId xmlns:a16="http://schemas.microsoft.com/office/drawing/2014/main" id="{6E12A75A-240E-4FD5-B434-0AA32B16D823}"/>
              </a:ext>
            </a:extLst>
          </p:cNvPr>
          <p:cNvSpPr/>
          <p:nvPr/>
        </p:nvSpPr>
        <p:spPr>
          <a:xfrm>
            <a:off x="7291965" y="919432"/>
            <a:ext cx="2908475" cy="1405538"/>
          </a:xfrm>
          <a:prstGeom prst="borderCallout1">
            <a:avLst>
              <a:gd name="adj1" fmla="val 52606"/>
              <a:gd name="adj2" fmla="val -3745"/>
              <a:gd name="adj3" fmla="val 114461"/>
              <a:gd name="adj4" fmla="val -75357"/>
            </a:avLst>
          </a:prstGeom>
          <a:no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000">
                <a:latin typeface="Century Gothic" panose="020B0502020202020204" pitchFamily="34" charset="0"/>
              </a:rPr>
              <a:t>Remember: </a:t>
            </a:r>
            <a:r>
              <a:rPr lang="en-GB" sz="2000" b="1">
                <a:latin typeface="Century Gothic" panose="020B0502020202020204" pitchFamily="34" charset="0"/>
              </a:rPr>
              <a:t>amount of substance </a:t>
            </a:r>
            <a:r>
              <a:rPr lang="en-GB" sz="2000">
                <a:latin typeface="Century Gothic" panose="020B0502020202020204" pitchFamily="34" charset="0"/>
              </a:rPr>
              <a:t>is measured using the </a:t>
            </a:r>
            <a:r>
              <a:rPr lang="en-GB" sz="2000" b="1">
                <a:latin typeface="Century Gothic" panose="020B0502020202020204" pitchFamily="34" charset="0"/>
              </a:rPr>
              <a:t>mole</a:t>
            </a:r>
          </a:p>
        </p:txBody>
      </p:sp>
      <p:sp>
        <p:nvSpPr>
          <p:cNvPr id="18" name="Callout: Line 17">
            <a:extLst>
              <a:ext uri="{FF2B5EF4-FFF2-40B4-BE49-F238E27FC236}">
                <a16:creationId xmlns:a16="http://schemas.microsoft.com/office/drawing/2014/main" id="{409F24A5-018D-4593-AC89-23AA8E5CC7FA}"/>
              </a:ext>
            </a:extLst>
          </p:cNvPr>
          <p:cNvSpPr/>
          <p:nvPr/>
        </p:nvSpPr>
        <p:spPr>
          <a:xfrm>
            <a:off x="7181809" y="3305381"/>
            <a:ext cx="3018631" cy="830997"/>
          </a:xfrm>
          <a:prstGeom prst="borderCallout1">
            <a:avLst>
              <a:gd name="adj1" fmla="val 52606"/>
              <a:gd name="adj2" fmla="val -3745"/>
              <a:gd name="adj3" fmla="val 60891"/>
              <a:gd name="adj4" fmla="val -63798"/>
            </a:avLst>
          </a:prstGeom>
          <a:no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000">
                <a:latin typeface="Century Gothic" panose="020B0502020202020204" pitchFamily="34" charset="0"/>
              </a:rPr>
              <a:t>Remember: the</a:t>
            </a:r>
            <a:r>
              <a:rPr lang="en-GB" sz="2000" b="1">
                <a:latin typeface="Century Gothic" panose="020B0502020202020204" pitchFamily="34" charset="0"/>
              </a:rPr>
              <a:t> symbol </a:t>
            </a:r>
            <a:r>
              <a:rPr lang="en-GB" sz="2000">
                <a:latin typeface="Century Gothic" panose="020B0502020202020204" pitchFamily="34" charset="0"/>
              </a:rPr>
              <a:t>for moles is </a:t>
            </a:r>
            <a:r>
              <a:rPr lang="en-GB" sz="2000" b="1">
                <a:latin typeface="Century Gothic" panose="020B0502020202020204" pitchFamily="34" charset="0"/>
              </a:rPr>
              <a:t>mol</a:t>
            </a:r>
          </a:p>
        </p:txBody>
      </p:sp>
    </p:spTree>
    <p:extLst>
      <p:ext uri="{BB962C8B-B14F-4D97-AF65-F5344CB8AC3E}">
        <p14:creationId xmlns:p14="http://schemas.microsoft.com/office/powerpoint/2010/main" val="135094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6C458CA-77C1-449E-9B4B-A2C56D5860C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8DF14CD-FE4E-4B91-BA7F-219603BF8673}">
  <ds:schemaRefs>
    <ds:schemaRef ds:uri="http://purl.org/dc/terms/"/>
    <ds:schemaRef ds:uri="http://www.w3.org/XML/1998/namespace"/>
    <ds:schemaRef ds:uri="http://purl.org/dc/elements/1.1/"/>
    <ds:schemaRef ds:uri="http://purl.org/dc/dcmitype/"/>
    <ds:schemaRef ds:uri="http://schemas.microsoft.com/office/2006/documentManagement/types"/>
    <ds:schemaRef ds:uri="9dd66dd2-dc2f-4e10-8286-f1da66314693"/>
    <ds:schemaRef ds:uri="http://schemas.openxmlformats.org/package/2006/metadata/core-properties"/>
    <ds:schemaRef ds:uri="http://schemas.microsoft.com/office/2006/metadata/properties"/>
    <ds:schemaRef ds:uri="http://schemas.microsoft.com/office/infopath/2007/PartnerControls"/>
    <ds:schemaRef ds:uri="e7f29ac3-c74a-46a7-9e80-ec6458dc319f"/>
  </ds:schemaRefs>
</ds:datastoreItem>
</file>

<file path=docProps/app.xml><?xml version="1.0" encoding="utf-8"?>
<Properties xmlns="http://schemas.openxmlformats.org/officeDocument/2006/extended-properties" xmlns:vt="http://schemas.openxmlformats.org/officeDocument/2006/docPropsVTypes">
  <Template/>
  <TotalTime>1147</TotalTime>
  <Words>5298</Words>
  <Application>Microsoft Macintosh PowerPoint</Application>
  <PresentationFormat>Widescreen</PresentationFormat>
  <Paragraphs>561</Paragraphs>
  <Slides>24</Slides>
  <Notes>21</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24</vt:i4>
      </vt:variant>
    </vt:vector>
  </HeadingPairs>
  <TitlesOfParts>
    <vt:vector size="33" baseType="lpstr">
      <vt:lpstr>Arial</vt:lpstr>
      <vt:lpstr>Calibri</vt:lpstr>
      <vt:lpstr>Cambria Math</vt:lpstr>
      <vt:lpstr>Century Gothic</vt:lpstr>
      <vt:lpstr>Georgia</vt:lpstr>
      <vt:lpstr>open-sans</vt:lpstr>
      <vt:lpstr>PT Sans</vt:lpstr>
      <vt:lpstr>Wingdings</vt:lpstr>
      <vt:lpstr>1_B2.2.11 Feedback lesson</vt:lpstr>
      <vt:lpstr>Making this resource work for you</vt:lpstr>
      <vt:lpstr>PowerPoint Presentation</vt:lpstr>
      <vt:lpstr>PowerPoint Presentation</vt:lpstr>
      <vt:lpstr>PowerPoint Presentation</vt:lpstr>
      <vt:lpstr>C4.3.3</vt:lpstr>
      <vt:lpstr>PowerPoint Presentation</vt:lpstr>
      <vt:lpstr>This is the fix-it portion of the lesson</vt:lpstr>
      <vt:lpstr>PowerPoint Presentation</vt:lpstr>
      <vt:lpstr>PowerPoint Presentation</vt:lpstr>
      <vt:lpstr>PowerPoint Presentation</vt:lpstr>
      <vt:lpstr>Describing Equations</vt:lpstr>
      <vt:lpstr>PowerPoint Presentation</vt:lpstr>
      <vt:lpstr>Drill</vt:lpstr>
      <vt:lpstr>Drill answers</vt:lpstr>
      <vt:lpstr>I: Calculating number of moles</vt:lpstr>
      <vt:lpstr>We: Calculating number of moles</vt:lpstr>
      <vt:lpstr>PowerPoint Presentation</vt:lpstr>
      <vt:lpstr>Activity</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76</cp:revision>
  <dcterms:created xsi:type="dcterms:W3CDTF">2019-03-21T11:24:14Z</dcterms:created>
  <dcterms:modified xsi:type="dcterms:W3CDTF">2025-02-03T13:26:13Z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